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59"/>
  </p:notesMasterIdLst>
  <p:handoutMasterIdLst>
    <p:handoutMasterId r:id="rId60"/>
  </p:handoutMasterIdLst>
  <p:sldIdLst>
    <p:sldId id="259" r:id="rId2"/>
    <p:sldId id="354" r:id="rId3"/>
    <p:sldId id="351" r:id="rId4"/>
    <p:sldId id="308" r:id="rId5"/>
    <p:sldId id="352" r:id="rId6"/>
    <p:sldId id="353" r:id="rId7"/>
    <p:sldId id="355" r:id="rId8"/>
    <p:sldId id="356" r:id="rId9"/>
    <p:sldId id="260" r:id="rId10"/>
    <p:sldId id="350" r:id="rId11"/>
    <p:sldId id="315" r:id="rId12"/>
    <p:sldId id="357" r:id="rId13"/>
    <p:sldId id="349" r:id="rId14"/>
    <p:sldId id="335" r:id="rId15"/>
    <p:sldId id="264" r:id="rId16"/>
    <p:sldId id="363" r:id="rId17"/>
    <p:sldId id="358" r:id="rId18"/>
    <p:sldId id="285" r:id="rId19"/>
    <p:sldId id="286" r:id="rId20"/>
    <p:sldId id="287" r:id="rId21"/>
    <p:sldId id="310" r:id="rId22"/>
    <p:sldId id="339" r:id="rId23"/>
    <p:sldId id="361" r:id="rId24"/>
    <p:sldId id="359" r:id="rId25"/>
    <p:sldId id="362" r:id="rId26"/>
    <p:sldId id="360" r:id="rId27"/>
    <p:sldId id="344" r:id="rId28"/>
    <p:sldId id="345" r:id="rId29"/>
    <p:sldId id="316" r:id="rId30"/>
    <p:sldId id="309" r:id="rId31"/>
    <p:sldId id="364" r:id="rId32"/>
    <p:sldId id="365" r:id="rId33"/>
    <p:sldId id="366" r:id="rId34"/>
    <p:sldId id="367" r:id="rId35"/>
    <p:sldId id="368" r:id="rId36"/>
    <p:sldId id="265" r:id="rId37"/>
    <p:sldId id="333" r:id="rId38"/>
    <p:sldId id="332" r:id="rId39"/>
    <p:sldId id="334" r:id="rId40"/>
    <p:sldId id="282" r:id="rId41"/>
    <p:sldId id="288" r:id="rId42"/>
    <p:sldId id="283" r:id="rId43"/>
    <p:sldId id="291" r:id="rId44"/>
    <p:sldId id="317" r:id="rId45"/>
    <p:sldId id="341" r:id="rId46"/>
    <p:sldId id="342" r:id="rId47"/>
    <p:sldId id="292" r:id="rId48"/>
    <p:sldId id="305" r:id="rId49"/>
    <p:sldId id="293" r:id="rId50"/>
    <p:sldId id="298" r:id="rId51"/>
    <p:sldId id="279" r:id="rId52"/>
    <p:sldId id="280" r:id="rId53"/>
    <p:sldId id="296" r:id="rId54"/>
    <p:sldId id="320" r:id="rId55"/>
    <p:sldId id="331" r:id="rId56"/>
    <p:sldId id="343" r:id="rId57"/>
    <p:sldId id="3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61386" autoAdjust="0"/>
  </p:normalViewPr>
  <p:slideViewPr>
    <p:cSldViewPr snapToGrid="0">
      <p:cViewPr varScale="1">
        <p:scale>
          <a:sx n="47" d="100"/>
          <a:sy n="47" d="100"/>
        </p:scale>
        <p:origin x="572" y="4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9/11/2014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9/11/2014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we’re here for an Rx talk!  </a:t>
            </a:r>
            <a:endParaRPr lang="en-US" dirty="0" smtClean="0"/>
          </a:p>
          <a:p>
            <a:endParaRPr lang="en-US" dirty="0" smtClean="0"/>
          </a:p>
          <a:p>
            <a:r>
              <a:rPr lang="en-US" dirty="0" smtClean="0"/>
              <a:t>Hi, I’m Matthew Podwysocki from</a:t>
            </a:r>
            <a:r>
              <a:rPr lang="en-US" baseline="0" dirty="0" smtClean="0"/>
              <a:t> Microsoft</a:t>
            </a:r>
          </a:p>
          <a:p>
            <a:endParaRPr lang="en-US" baseline="0" dirty="0" smtClean="0"/>
          </a:p>
          <a:p>
            <a:r>
              <a:rPr lang="en-US" baseline="0" dirty="0" smtClean="0"/>
              <a:t>Now the title of this talk is a rather long one called Democratizing event processing at all scales and platforms  with the Reactive Extensions or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5543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10</a:t>
            </a:fld>
            <a:endParaRPr lang="en-US"/>
          </a:p>
        </p:txBody>
      </p:sp>
    </p:spTree>
    <p:extLst>
      <p:ext uri="{BB962C8B-B14F-4D97-AF65-F5344CB8AC3E}">
        <p14:creationId xmlns:p14="http://schemas.microsoft.com/office/powerpoint/2010/main" val="343192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a:t>
            </a:r>
          </a:p>
          <a:p>
            <a:endParaRPr lang="en-US" baseline="0" dirty="0" smtClean="0"/>
          </a:p>
          <a:p>
            <a:r>
              <a:rPr lang="en-US" baseline="0" dirty="0" smtClean="0"/>
              <a:t>You might end up with Indiana Jones and the Callback Temple of Doom where it looks like a sideways pyramid.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132137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335617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1427632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did that</a:t>
            </a:r>
            <a:r>
              <a:rPr lang="en-US" baseline="0" dirty="0" smtClean="0"/>
              <a:t> grab your attention?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3913911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talked about the duality of push and pull collections. There are 2 axes that we can look at some of these concepts, single values vs. multiple values, and synchronous vs. asynchronous.</a:t>
            </a:r>
          </a:p>
          <a:p>
            <a:endParaRPr lang="en-US" baseline="0" dirty="0" smtClean="0"/>
          </a:p>
          <a:p>
            <a:r>
              <a:rPr lang="en-US" baseline="0" dirty="0" smtClean="0"/>
              <a:t>Synchronous single value is just a value of type T.</a:t>
            </a:r>
          </a:p>
          <a:p>
            <a:r>
              <a:rPr lang="en-US" baseline="0" dirty="0" smtClean="0"/>
              <a:t>A synchronous collection is an </a:t>
            </a:r>
            <a:r>
              <a:rPr lang="en-US" baseline="0" dirty="0" err="1" smtClean="0"/>
              <a:t>IEnumerable</a:t>
            </a:r>
            <a:r>
              <a:rPr lang="en-US" baseline="0" dirty="0" smtClean="0"/>
              <a:t>&lt;T&gt; (or </a:t>
            </a:r>
            <a:r>
              <a:rPr lang="en-US" baseline="0" dirty="0" err="1" smtClean="0"/>
              <a:t>Iterable</a:t>
            </a:r>
            <a:r>
              <a:rPr lang="en-US" baseline="0" dirty="0" smtClean="0"/>
              <a:t> or whatever your language calls it)</a:t>
            </a:r>
          </a:p>
          <a:p>
            <a:endParaRPr lang="en-US" baseline="0" dirty="0" smtClean="0"/>
          </a:p>
          <a:p>
            <a:r>
              <a:rPr lang="en-US" baseline="0" dirty="0" smtClean="0"/>
              <a:t>An asynchronous, single value item is a Task or a Promise or a Future (here’s the C# version)</a:t>
            </a:r>
          </a:p>
          <a:p>
            <a:endParaRPr lang="en-US" baseline="0" dirty="0" smtClean="0"/>
          </a:p>
          <a:p>
            <a:r>
              <a:rPr lang="en-US" baseline="0" dirty="0" smtClean="0"/>
              <a:t>And, as we just saw, if something is asynchronous and multi-valued, it’s an </a:t>
            </a:r>
            <a:r>
              <a:rPr lang="en-US" baseline="0" dirty="0" err="1" smtClean="0"/>
              <a:t>IObservable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37725881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3609222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in JavaScript, and we can get our event handlers using a bridge library to Angular, jQuery, Dojo, </a:t>
            </a:r>
            <a:r>
              <a:rPr lang="en-US" baseline="0" dirty="0" err="1" smtClean="0"/>
              <a:t>MooTools</a:t>
            </a:r>
            <a:r>
              <a:rPr lang="en-US" baseline="0" dirty="0" smtClean="0"/>
              <a:t>, even plain old HTML, we have a plugin for that.</a:t>
            </a:r>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or for those C# minded, </a:t>
            </a:r>
            <a:r>
              <a:rPr lang="en-US" baseline="0" dirty="0" err="1" smtClean="0"/>
              <a:t>selectMany</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181438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1198268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20</a:t>
            </a:fld>
            <a:endParaRPr lang="en-US"/>
          </a:p>
        </p:txBody>
      </p:sp>
    </p:spTree>
    <p:extLst>
      <p:ext uri="{BB962C8B-B14F-4D97-AF65-F5344CB8AC3E}">
        <p14:creationId xmlns:p14="http://schemas.microsoft.com/office/powerpoint/2010/main" val="1863570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thought I had a problem. I thought to myself, "I know, I'll solve it with callbacks and events!". have Now problems. two I</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288293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Observables, we now have a concept of a first class event.  What does that mean?  Well, you can take one</a:t>
            </a:r>
            <a:r>
              <a:rPr lang="en-US" baseline="0" dirty="0" smtClean="0"/>
              <a:t> as an argument, you can return it from a function.  What does that buy you exactly?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1346241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24</a:t>
            </a:fld>
            <a:endParaRPr lang="en-US"/>
          </a:p>
        </p:txBody>
      </p:sp>
    </p:spTree>
    <p:extLst>
      <p:ext uri="{BB962C8B-B14F-4D97-AF65-F5344CB8AC3E}">
        <p14:creationId xmlns:p14="http://schemas.microsoft.com/office/powerpoint/2010/main" val="14044275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172032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2592883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a lot out there about </a:t>
            </a:r>
            <a:r>
              <a:rPr lang="en-US" dirty="0" err="1" smtClean="0"/>
              <a:t>async</a:t>
            </a:r>
            <a:r>
              <a:rPr lang="en-US" dirty="0" smtClean="0"/>
              <a:t>/await in C#, generators in</a:t>
            </a:r>
            <a:r>
              <a:rPr lang="en-US" baseline="0" dirty="0" smtClean="0"/>
              <a:t> other languages such as Python.  This is great stuff that we actively use because it helps us with our one and done kinds of things such as Web Service calls, and any other </a:t>
            </a:r>
            <a:r>
              <a:rPr lang="en-US" baseline="0" dirty="0" err="1" smtClean="0"/>
              <a:t>async</a:t>
            </a:r>
            <a:r>
              <a:rPr lang="en-US" baseline="0" dirty="0" smtClean="0"/>
              <a:t> code, without having nasty callbacks all over the place.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2189744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593803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Streams 1</a:t>
            </a:r>
          </a:p>
          <a:p>
            <a:r>
              <a:rPr lang="en-US" dirty="0" smtClean="0"/>
              <a:t>http://nodejs.org/docs/v0.11.5/api/stream.html#stream_compatibility_with_older_node_versions</a:t>
            </a:r>
          </a:p>
          <a:p>
            <a:r>
              <a:rPr lang="en-US" dirty="0" smtClean="0"/>
              <a:t>https://github.com/substack/stream-handbook</a:t>
            </a:r>
          </a:p>
          <a:p>
            <a:r>
              <a:rPr lang="en-US" dirty="0" smtClean="0"/>
              <a:t>https://www.exponential.io/blog/nodeday-2014-state-of-node</a:t>
            </a:r>
          </a:p>
          <a:p>
            <a:r>
              <a:rPr lang="en-US" dirty="0" smtClean="0"/>
              <a:t>http://strongloop.com/strongblog/practical-examples-of-the-new-node-js-streams-api/</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2210764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Streams 2</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145956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Node Streams 3</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147004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235654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https://whatwg.github.io/streams/</a:t>
            </a:r>
          </a:p>
          <a:p>
            <a:r>
              <a:rPr lang="en-US" dirty="0" smtClean="0"/>
              <a:t>http://wiki.whatwg.org/wiki/Streams</a:t>
            </a: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3598004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https://api.dartlang.org/apidocs/channels/stable/dartdoc-viewer/dart-async</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580176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38613402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we could query Netflix, using their Observable API to get the top rated movies from the user’s list.  We could use the C# expression syntax or extension methods, both work equally well here.  We’ll do a select to get the videos, a where filter the ratings and then merge it into a single sequence.  Then, we can subscribe to write out each film.</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2639812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643436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977165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some ordinary code that most everyone sees on a day to day basis.  Note your programming language might be different, but the concepts are largely still the same.  In this case, we’re looking at C#.  We iterate over a collection by pulling each item, doing something with it, and handling exception and doing cleanup as necessary.  </a:t>
            </a:r>
          </a:p>
          <a:p>
            <a:endParaRPr lang="en-US" baseline="0" dirty="0" smtClean="0"/>
          </a:p>
          <a:p>
            <a:r>
              <a:rPr lang="en-US" baseline="0" dirty="0" smtClean="0"/>
              <a:t>Logically, each of these concepts map directly from a pull based collection to a push based collection.</a:t>
            </a:r>
          </a:p>
          <a:p>
            <a:endParaRPr lang="en-US" baseline="0" dirty="0" smtClean="0"/>
          </a:p>
          <a:p>
            <a:r>
              <a:rPr lang="en-US" baseline="0" dirty="0" err="1" smtClean="0"/>
              <a:t>OnNext</a:t>
            </a:r>
            <a:r>
              <a:rPr lang="en-US" baseline="0" dirty="0" smtClean="0"/>
              <a:t> when you want to handle each item.</a:t>
            </a:r>
          </a:p>
          <a:p>
            <a:r>
              <a:rPr lang="en-US" baseline="0" dirty="0" err="1" smtClean="0"/>
              <a:t>OnError</a:t>
            </a:r>
            <a:r>
              <a:rPr lang="en-US" baseline="0" dirty="0" smtClean="0"/>
              <a:t> when you need to handle exceptions</a:t>
            </a:r>
          </a:p>
          <a:p>
            <a:r>
              <a:rPr lang="en-US" baseline="0" dirty="0" smtClean="0"/>
              <a:t>And </a:t>
            </a:r>
            <a:r>
              <a:rPr lang="en-US" baseline="0" dirty="0" err="1" smtClean="0"/>
              <a:t>OnCompleted</a:t>
            </a:r>
            <a:r>
              <a:rPr lang="en-US" baseline="0" dirty="0" smtClean="0"/>
              <a:t> to do any cleanup</a:t>
            </a:r>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265638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just saw was</a:t>
            </a:r>
            <a:r>
              <a:rPr lang="en-US" baseline="0" dirty="0" smtClean="0"/>
              <a:t> the iterator pattern which is pull based, made famous the world around in the Gang of Four book.</a:t>
            </a:r>
            <a:endParaRPr lang="en-US" dirty="0" smtClean="0"/>
          </a:p>
          <a:p>
            <a:endParaRPr lang="en-US" dirty="0" smtClean="0"/>
          </a:p>
          <a:p>
            <a:r>
              <a:rPr lang="en-US" dirty="0" smtClean="0"/>
              <a:t>In that book, they also describe a pretty useful pattern turns out that</a:t>
            </a:r>
            <a:r>
              <a:rPr lang="en-US" baseline="0" dirty="0" smtClean="0"/>
              <a:t> it can be used for push based collections.  That is the Subject/Observer pattern.  Although it’s not spelled out directly in the book, we found that there is a deep relation between the iterator pattern and a generalized subject observer pattern, that they are duals of one another, push versus pull.</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147048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did we generalize the subject/observer pattern?  We’ll break it down into two concepts, the Observer and the Observable.</a:t>
            </a:r>
          </a:p>
          <a:p>
            <a:endParaRPr lang="en-US" baseline="0" dirty="0" smtClean="0"/>
          </a:p>
          <a:p>
            <a:r>
              <a:rPr lang="en-US" baseline="0" dirty="0" smtClean="0"/>
              <a:t>In the case of Rx, the observable does not need to keep track of all observers.  So, they are as decoupled as possible.</a:t>
            </a:r>
          </a:p>
          <a:p>
            <a:endParaRPr lang="en-US" baseline="0" dirty="0" smtClean="0"/>
          </a:p>
          <a:p>
            <a:r>
              <a:rPr lang="en-US" baseline="0" dirty="0" smtClean="0"/>
              <a:t>Let’s look at some C# code to make this concrete.  First, we have an collection of type </a:t>
            </a:r>
            <a:r>
              <a:rPr lang="en-US" baseline="0" dirty="0" err="1" smtClean="0"/>
              <a:t>IObservable</a:t>
            </a:r>
            <a:r>
              <a:rPr lang="en-US" baseline="0" dirty="0" smtClean="0"/>
              <a:t>&lt;T&gt; which produces values.  Next, we create an Observer which will later consume the Observable.  We’ll create the observer with three callbacks, one for each new element that is pushed through the collection, an optional error handler, and optional completion handler.</a:t>
            </a:r>
            <a:endParaRPr lang="en-US" dirty="0" smtClean="0"/>
          </a:p>
          <a:p>
            <a:endParaRPr lang="en-US" dirty="0" smtClean="0"/>
          </a:p>
          <a:p>
            <a:r>
              <a:rPr lang="en-US" baseline="0" dirty="0" smtClean="0"/>
              <a:t>Now how do we connect them?  We simply call subscribe passing in the observer that we just created.  Now, what we get back is a handle to the subscription.</a:t>
            </a:r>
          </a:p>
          <a:p>
            <a:endParaRPr lang="en-US" baseline="0" dirty="0" smtClean="0"/>
          </a:p>
          <a:p>
            <a:r>
              <a:rPr lang="en-US" baseline="0" dirty="0" smtClean="0"/>
              <a:t>Donna: Why do we need a handle? Aren’t we done?</a:t>
            </a:r>
          </a:p>
          <a:p>
            <a:endParaRPr lang="en-US" baseline="0" dirty="0" smtClean="0"/>
          </a:p>
          <a:p>
            <a:r>
              <a:rPr lang="en-US" baseline="0" dirty="0" smtClean="0"/>
              <a:t>There’s no unsubscribe from the Observable, instead, we have a subscription handle which contains all the logic in order to deregister the observer from the observable, so it’s completely decoupled.  Not only that, but if we’re dealing with events, then during creating, we add a handle to an event, and in dispose, we remove the event handler.</a:t>
            </a:r>
          </a:p>
          <a:p>
            <a:endParaRPr lang="en-US" baseline="0" dirty="0" smtClean="0"/>
          </a:p>
          <a:p>
            <a:r>
              <a:rPr lang="en-US" dirty="0" smtClean="0"/>
              <a:t>Taking this a step further, if you combine</a:t>
            </a:r>
            <a:r>
              <a:rPr lang="en-US" baseline="0" dirty="0" smtClean="0"/>
              <a:t> multiple events together, then disposing the subscription will DETERMINISTICALLY get rid of ALL the resources associated with the subscription, for example all the event handlers at once.</a:t>
            </a:r>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2342829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talked about the three parts of the operation, the </a:t>
            </a:r>
            <a:r>
              <a:rPr lang="en-US" baseline="0" dirty="0" err="1" smtClean="0"/>
              <a:t>onNext</a:t>
            </a:r>
            <a:r>
              <a:rPr lang="en-US" baseline="0" dirty="0" smtClean="0"/>
              <a:t>, </a:t>
            </a:r>
            <a:r>
              <a:rPr lang="en-US" baseline="0" dirty="0" err="1" smtClean="0"/>
              <a:t>onError</a:t>
            </a:r>
            <a:r>
              <a:rPr lang="en-US" baseline="0" dirty="0" smtClean="0"/>
              <a:t> and </a:t>
            </a:r>
            <a:r>
              <a:rPr lang="en-US" baseline="0" dirty="0" err="1" smtClean="0"/>
              <a:t>onCompleted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4080218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not going to be a typical Erik Meijer style talk where there will be no mention of monads, no category theory harmed during this presentation.  And lastly, no, monads are not like burritos.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2124488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say use Task&lt;T&gt; only for a lot of things, and I couldn’t disagree more.  For example, how about simple</a:t>
            </a:r>
            <a:r>
              <a:rPr lang="en-US" baseline="0" dirty="0" smtClean="0"/>
              <a:t> retries?  With Rx, you get all of that with extension methods such as Retry, Catch, </a:t>
            </a:r>
            <a:r>
              <a:rPr lang="en-US" baseline="0" dirty="0" err="1" smtClean="0"/>
              <a:t>OnErrorResumeNext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45</a:t>
            </a:fld>
            <a:endParaRPr lang="en-US"/>
          </a:p>
        </p:txBody>
      </p:sp>
    </p:spTree>
    <p:extLst>
      <p:ext uri="{BB962C8B-B14F-4D97-AF65-F5344CB8AC3E}">
        <p14:creationId xmlns:p14="http://schemas.microsoft.com/office/powerpoint/2010/main" val="801790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9933909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graphical representation of how some of the operators behave. This is what we call a marble diagram, which just shows the order in which elements are received.</a:t>
            </a:r>
          </a:p>
          <a:p>
            <a:endParaRPr lang="en-US" dirty="0"/>
          </a:p>
          <a:p>
            <a:r>
              <a:rPr lang="en-US" dirty="0"/>
              <a:t>Here, let’s filter the sequence and return only the orange marbles. (this is JavaScript code)  Notice that we filter each element as it is received, rather than what we could do in a pull collection which would be to process all the elements and return a new filtered list. </a:t>
            </a:r>
          </a:p>
          <a:p>
            <a:endParaRPr lang="en-US" dirty="0"/>
          </a:p>
          <a:p>
            <a:r>
              <a:rPr lang="en-US" dirty="0"/>
              <a:t>So, the results observable will receive an </a:t>
            </a:r>
            <a:r>
              <a:rPr lang="en-US" dirty="0" err="1"/>
              <a:t>OnNext</a:t>
            </a:r>
            <a:r>
              <a:rPr lang="en-US" dirty="0"/>
              <a:t> at essentially the same time that the orange items came in the source sequence.</a:t>
            </a:r>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3694952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a:t> another classic functional operator is map. And, it behaves pretty much like you expect. </a:t>
            </a:r>
            <a:endParaRPr lang="en-US" dirty="0"/>
          </a:p>
          <a:p>
            <a:endParaRPr lang="en-US" dirty="0"/>
          </a:p>
          <a:p>
            <a:r>
              <a:rPr lang="en-US"/>
              <a:t>Let’s apply a map function that turns the circles into triangles. Again, just like with filter, we get each new observable element in the same order and about the same as the source sequence (modulo the time it takes to actually run the map operation)</a:t>
            </a:r>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1976093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a:t> all of these queries have some notion of time (either implicit or explicit), there are also operators that directly involve time, such as delay. So here’s a graphical representation of what that might look like.</a:t>
            </a:r>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23649126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the code in action.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50</a:t>
            </a:fld>
            <a:endParaRPr lang="en-US"/>
          </a:p>
        </p:txBody>
      </p:sp>
    </p:spTree>
    <p:extLst>
      <p:ext uri="{BB962C8B-B14F-4D97-AF65-F5344CB8AC3E}">
        <p14:creationId xmlns:p14="http://schemas.microsoft.com/office/powerpoint/2010/main" val="1905279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Reactive Extensions could also be used in a </a:t>
            </a:r>
            <a:r>
              <a:rPr lang="en-US" baseline="0" dirty="0" err="1"/>
              <a:t>typeahead</a:t>
            </a:r>
            <a:r>
              <a:rPr lang="en-US" baseline="0" dirty="0"/>
              <a:t> or autosuggest scenario.  </a:t>
            </a:r>
            <a:r>
              <a:rPr lang="en-US" baseline="0" dirty="0" smtClean="0"/>
              <a:t>What’s seemingly a pretty easy concept can get bogged down in the details.</a:t>
            </a:r>
            <a:endParaRPr lang="en-US" baseline="0" dirty="0"/>
          </a:p>
          <a:p>
            <a:endParaRPr lang="en-US" baseline="0" dirty="0"/>
          </a:p>
          <a:p>
            <a:r>
              <a:rPr lang="en-US" baseline="0" dirty="0"/>
              <a:t>As we start typing, we listen to they </a:t>
            </a:r>
            <a:r>
              <a:rPr lang="en-US" baseline="0" dirty="0" err="1"/>
              <a:t>keyup</a:t>
            </a:r>
            <a:r>
              <a:rPr lang="en-US" baseline="0" dirty="0"/>
              <a:t> event which would produce an Observable of strings</a:t>
            </a:r>
          </a:p>
          <a:p>
            <a:endParaRPr lang="en-US" baseline="0" dirty="0"/>
          </a:p>
          <a:p>
            <a:r>
              <a:rPr lang="en-US" baseline="0" dirty="0"/>
              <a:t>Next, we’re going to take the data and send it to a Dictionary service via a Promise, which we can convert to an observable sequence which will have at most one element.  But we have to be mindful in cloud scenarios where bandwidth is money and we don’t want to introduce too much latency by overwhelming the service as we type.</a:t>
            </a:r>
          </a:p>
          <a:p>
            <a:endParaRPr lang="en-US" baseline="0" dirty="0"/>
          </a:p>
          <a:p>
            <a:r>
              <a:rPr lang="en-US" baseline="0" dirty="0"/>
              <a:t>Then we’ll get back an Observable array of data which we can then bind to the page easily</a:t>
            </a:r>
            <a:r>
              <a:rPr lang="en-US" dirty="0"/>
              <a:t> </a:t>
            </a:r>
            <a:r>
              <a:rPr lang="en-US" baseline="0" dirty="0"/>
              <a:t>.</a:t>
            </a:r>
          </a:p>
          <a:p>
            <a:endParaRPr lang="en-US" baseline="0" dirty="0"/>
          </a:p>
          <a:p>
            <a:r>
              <a:rPr lang="en-US" baseline="0" dirty="0"/>
              <a:t>Now how does that work?</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51</a:t>
            </a:fld>
            <a:endParaRPr lang="en-US"/>
          </a:p>
        </p:txBody>
      </p:sp>
    </p:spTree>
    <p:extLst>
      <p:ext uri="{BB962C8B-B14F-4D97-AF65-F5344CB8AC3E}">
        <p14:creationId xmlns:p14="http://schemas.microsoft.com/office/powerpoint/2010/main" val="27211958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DOM bindings, we can extract</a:t>
            </a:r>
            <a:r>
              <a:rPr lang="en-US" baseline="0" dirty="0" smtClean="0"/>
              <a:t> the </a:t>
            </a:r>
            <a:r>
              <a:rPr lang="en-US" baseline="0" dirty="0" err="1" smtClean="0"/>
              <a:t>keyup</a:t>
            </a:r>
            <a:r>
              <a:rPr lang="en-US" baseline="0" dirty="0" smtClean="0"/>
              <a:t> events from the input by using the </a:t>
            </a:r>
            <a:r>
              <a:rPr lang="en-US" baseline="0" dirty="0" err="1" smtClean="0"/>
              <a:t>Rx.DOM.fromEvent</a:t>
            </a:r>
            <a:r>
              <a:rPr lang="en-US" baseline="0" dirty="0" smtClean="0"/>
              <a:t> function.  Then we can extract the value from the textbox through the map function.</a:t>
            </a:r>
          </a:p>
          <a:p>
            <a:endParaRPr lang="en-US" baseline="0" dirty="0" smtClean="0"/>
          </a:p>
          <a:p>
            <a:r>
              <a:rPr lang="en-US" baseline="0" dirty="0" smtClean="0"/>
              <a:t>As we said before, we don’t want to overload the service with requests for every key we type, instead we only want to make sure we wait for a pause of half a second, and ensure we are firing when text has truly changed.  Keys such as arrows don’t change the text itself, therefore the observable sequence won’t fire.</a:t>
            </a:r>
          </a:p>
          <a:p>
            <a:endParaRPr lang="en-US" baseline="0" dirty="0" smtClean="0"/>
          </a:p>
          <a:p>
            <a:r>
              <a:rPr lang="en-US" baseline="0" dirty="0" smtClean="0"/>
              <a:t>Next we need to take the throttled input and query the dictionary service.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a:t>
            </a: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52</a:t>
            </a:fld>
            <a:endParaRPr lang="en-US"/>
          </a:p>
        </p:txBody>
      </p:sp>
    </p:spTree>
    <p:extLst>
      <p:ext uri="{BB962C8B-B14F-4D97-AF65-F5344CB8AC3E}">
        <p14:creationId xmlns:p14="http://schemas.microsoft.com/office/powerpoint/2010/main" val="36801016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53</a:t>
            </a:fld>
            <a:endParaRPr lang="en-US"/>
          </a:p>
        </p:txBody>
      </p:sp>
    </p:spTree>
    <p:extLst>
      <p:ext uri="{BB962C8B-B14F-4D97-AF65-F5344CB8AC3E}">
        <p14:creationId xmlns:p14="http://schemas.microsoft.com/office/powerpoint/2010/main" val="2722211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5911239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54</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 the server, how about another kind of piece</a:t>
            </a:r>
            <a:r>
              <a:rPr lang="en-US" baseline="0" dirty="0" smtClean="0"/>
              <a:t> such as getting movies that I recommend to my friends?  Say that I’m friends with you and I want to let you know you should watch this movie.  How would that work on the server?</a:t>
            </a:r>
            <a:endParaRPr lang="en-US" dirty="0" smtClean="0"/>
          </a:p>
          <a:p>
            <a:endParaRPr lang="en-US" dirty="0" smtClean="0"/>
          </a:p>
          <a:p>
            <a:r>
              <a:rPr lang="en-US" dirty="0" smtClean="0"/>
              <a:t>We can retrieve some social information, by</a:t>
            </a:r>
            <a:r>
              <a:rPr lang="en-US" baseline="0" dirty="0" smtClean="0"/>
              <a:t> using an operator we’re creating for Rx </a:t>
            </a:r>
            <a:r>
              <a:rPr lang="en-US" baseline="0" dirty="0" err="1" smtClean="0"/>
              <a:t>vNext</a:t>
            </a:r>
            <a:r>
              <a:rPr lang="en-US" baseline="0" dirty="0" smtClean="0"/>
              <a:t> for relational joins.  Right now we have for time based joins, but Netflix went ahead and implemented a relational join and we’ll be incorporating it shortly.  Anyhow, what we can get do get our friends, and get our notifications where video is available, joining on our friend’s ID.  </a:t>
            </a:r>
          </a:p>
          <a:p>
            <a:endParaRPr lang="en-US" baseline="0" dirty="0" smtClean="0"/>
          </a:p>
          <a:p>
            <a:r>
              <a:rPr lang="en-US" baseline="0" dirty="0" smtClean="0"/>
              <a:t>Then we can project forward some information such as the name of the movie, the message, friend, </a:t>
            </a:r>
            <a:r>
              <a:rPr lang="en-US" baseline="0" dirty="0" err="1" smtClean="0"/>
              <a:t>etc</a:t>
            </a:r>
            <a:r>
              <a:rPr lang="en-US" baseline="0" dirty="0" smtClean="0"/>
              <a:t>, send it off as a Observable of a List.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55</a:t>
            </a:fld>
            <a:endParaRPr lang="en-US"/>
          </a:p>
        </p:txBody>
      </p:sp>
    </p:spTree>
    <p:extLst>
      <p:ext uri="{BB962C8B-B14F-4D97-AF65-F5344CB8AC3E}">
        <p14:creationId xmlns:p14="http://schemas.microsoft.com/office/powerpoint/2010/main" val="1481787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56</a:t>
            </a:fld>
            <a:endParaRPr lang="en-US"/>
          </a:p>
        </p:txBody>
      </p:sp>
    </p:spTree>
    <p:extLst>
      <p:ext uri="{BB962C8B-B14F-4D97-AF65-F5344CB8AC3E}">
        <p14:creationId xmlns:p14="http://schemas.microsoft.com/office/powerpoint/2010/main" val="16855244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you have it. Rx is the notion of an observable, a set of query operations, and schedulers to parameterize concurrency.</a:t>
            </a:r>
          </a:p>
          <a:p>
            <a:endParaRPr lang="en-US" dirty="0"/>
          </a:p>
          <a:p>
            <a:r>
              <a:rPr lang="en-US" dirty="0"/>
              <a:t>You can contact us on Twitter and we have a </a:t>
            </a:r>
            <a:r>
              <a:rPr lang="en-US" dirty="0" err="1"/>
              <a:t>git</a:t>
            </a:r>
            <a:r>
              <a:rPr lang="en-US" dirty="0"/>
              <a:t> repositories hosted on </a:t>
            </a:r>
            <a:r>
              <a:rPr lang="en-US" dirty="0" err="1"/>
              <a:t>CodePlex</a:t>
            </a:r>
            <a:r>
              <a:rPr lang="en-US" dirty="0"/>
              <a:t> and </a:t>
            </a:r>
            <a:r>
              <a:rPr lang="en-US" dirty="0" err="1"/>
              <a:t>GitHub</a:t>
            </a:r>
            <a:r>
              <a:rPr lang="en-US" dirty="0"/>
              <a:t>. </a:t>
            </a:r>
          </a:p>
          <a:p>
            <a:endParaRPr lang="en-US" dirty="0"/>
          </a:p>
          <a:p>
            <a:r>
              <a:rPr lang="en-US" dirty="0"/>
              <a:t>We take pull requests!  We’re actively looking for contributions and samples and documentation.</a:t>
            </a:r>
          </a:p>
          <a:p>
            <a:endParaRPr lang="en-US" dirty="0"/>
          </a:p>
          <a:p>
            <a:r>
              <a:rPr lang="en-US" dirty="0"/>
              <a:t>Try out Rx in your favorite language and see what you think!  Blog or tweet about your experience tell us what can be made better.</a:t>
            </a:r>
          </a:p>
          <a:p>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57</a:t>
            </a:fld>
            <a:endParaRPr lang="en-US"/>
          </a:p>
        </p:txBody>
      </p:sp>
    </p:spTree>
    <p:extLst>
      <p:ext uri="{BB962C8B-B14F-4D97-AF65-F5344CB8AC3E}">
        <p14:creationId xmlns:p14="http://schemas.microsoft.com/office/powerpoint/2010/main" val="9874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202639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402881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115543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programming language and platform has its own way of expressing ways of getting data via asynchronous programming and events.</a:t>
            </a:r>
            <a:r>
              <a:rPr lang="en-US" baseline="0" dirty="0" smtClean="0"/>
              <a:t>  By themselves, asynchronous and event-based programming is fine as it is per runtime for doing one and only one thing.  But they’re ultimately different worlds.  Each of these cover its own part, Promises for example for single values, and events for multiple values.  You wouldn’t use a promise over events that you might expect more than one.</a:t>
            </a:r>
          </a:p>
          <a:p>
            <a:endParaRPr lang="en-US" baseline="0" dirty="0" smtClean="0"/>
          </a:p>
          <a:p>
            <a:r>
              <a:rPr lang="en-US" baseline="0" dirty="0" smtClean="0"/>
              <a:t>To make this more concrete, say we need to make a web request to get some data, now let’s combine it with some user input from keystrokes which are events.  Now, what if we need to then add a timer so we don’t overload the service?  How do we do that?  </a:t>
            </a:r>
          </a:p>
          <a:p>
            <a:endParaRPr lang="en-US" baseline="0" dirty="0" smtClean="0"/>
          </a:p>
          <a:p>
            <a:r>
              <a:rPr lang="en-US" baseline="0" dirty="0" smtClean="0"/>
              <a:t>We just worked with three concepts here, promises, events and timers.</a:t>
            </a:r>
          </a:p>
          <a:p>
            <a:endParaRPr lang="en-US" baseline="0" dirty="0" smtClean="0"/>
          </a:p>
          <a:p>
            <a:r>
              <a:rPr lang="en-US" baseline="0" dirty="0" smtClean="0"/>
              <a:t>So, wouldn’t it be nice to have a unifying concept over the entire space that we just described?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324773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9/11/2014</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3720868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4.jpeg"/><Relationship Id="rId7"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 Id="rId9"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7.jpeg"/></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33427"/>
            <a:ext cx="12191999" cy="1143000"/>
          </a:xfrm>
        </p:spPr>
        <p:txBody>
          <a:bodyPr/>
          <a:lstStyle/>
          <a:p>
            <a:r>
              <a:rPr lang="en-US" b="1" dirty="0" err="1"/>
              <a:t>Async</a:t>
            </a:r>
            <a:r>
              <a:rPr lang="en-US" b="1" dirty="0"/>
              <a:t> and Streaming JS - Are we doing it </a:t>
            </a:r>
            <a:r>
              <a:rPr lang="en-US" b="1" dirty="0" smtClean="0"/>
              <a:t>WRONG?</a:t>
            </a:r>
            <a:r>
              <a:rPr lang="en-US" b="1" dirty="0"/>
              <a:t/>
            </a:r>
            <a:br>
              <a:rPr lang="en-US" b="1" dirty="0"/>
            </a:br>
            <a:r>
              <a:rPr lang="en-US" dirty="0" smtClean="0"/>
              <a:t/>
            </a:r>
            <a:br>
              <a:rPr lang="en-US" dirty="0" smtClean="0"/>
            </a:br>
            <a:endParaRPr lang="en-GB" dirty="0">
              <a:latin typeface="Franklin Gothic Demi Cond" panose="020B0706030402020204" pitchFamily="34" charset="0"/>
            </a:endParaRPr>
          </a:p>
        </p:txBody>
      </p:sp>
      <p:sp>
        <p:nvSpPr>
          <p:cNvPr id="3" name="Text Placeholder 2"/>
          <p:cNvSpPr>
            <a:spLocks noGrp="1"/>
          </p:cNvSpPr>
          <p:nvPr>
            <p:ph type="body" sz="quarter" idx="10"/>
          </p:nvPr>
        </p:nvSpPr>
        <p:spPr>
          <a:xfrm>
            <a:off x="5293628" y="5673623"/>
            <a:ext cx="5938479" cy="720774"/>
          </a:xfrm>
        </p:spPr>
        <p:txBody>
          <a:bodyPr/>
          <a:lstStyle/>
          <a:p>
            <a:pPr algn="l"/>
            <a:r>
              <a:rPr lang="en-US" sz="2400" dirty="0" smtClean="0">
                <a:latin typeface="Franklin Gothic Demi Cond" panose="020B0706030402020204" pitchFamily="34" charset="0"/>
              </a:rPr>
              <a:t>Matthew Podwysocki	@</a:t>
            </a:r>
            <a:r>
              <a:rPr lang="en-US" sz="2400" dirty="0" err="1" smtClean="0">
                <a:latin typeface="Franklin Gothic Demi Cond" panose="020B0706030402020204" pitchFamily="34" charset="0"/>
              </a:rPr>
              <a:t>mattpodwysocki</a:t>
            </a:r>
            <a:endParaRPr lang="en-US" sz="2400" dirty="0" smtClean="0">
              <a:latin typeface="Franklin Gothic Demi Cond" panose="020B0706030402020204" pitchFamily="34" charset="0"/>
            </a:endParaRPr>
          </a:p>
          <a:p>
            <a:pPr algn="l"/>
            <a:r>
              <a:rPr lang="en-US" sz="1200" dirty="0" smtClean="0">
                <a:latin typeface="Franklin Gothic Demi Cond" panose="020B0706030402020204" pitchFamily="34" charset="0"/>
              </a:rPr>
              <a:t/>
            </a:r>
            <a:br>
              <a:rPr lang="en-US" sz="1200" dirty="0" smtClean="0">
                <a:latin typeface="Franklin Gothic Demi Cond" panose="020B0706030402020204" pitchFamily="34" charset="0"/>
              </a:rPr>
            </a:br>
            <a:endParaRPr lang="en-US" sz="1200" dirty="0" smtClean="0">
              <a:latin typeface="Franklin Gothic Demi Cond" panose="020B0706030402020204" pitchFamily="34" charset="0"/>
            </a:endParaRPr>
          </a:p>
          <a:p>
            <a:pPr algn="l"/>
            <a:endParaRPr lang="en-US" sz="2400" dirty="0" smtClean="0">
              <a:latin typeface="Franklin Gothic Demi Cond" panose="020B0706030402020204" pitchFamily="34" charset="0"/>
            </a:endParaRPr>
          </a:p>
        </p:txBody>
      </p:sp>
      <p:sp>
        <p:nvSpPr>
          <p:cNvPr id="4" name="TextBox 3"/>
          <p:cNvSpPr txBox="1"/>
          <p:nvPr/>
        </p:nvSpPr>
        <p:spPr>
          <a:xfrm>
            <a:off x="5293628" y="6209731"/>
            <a:ext cx="6895068" cy="369332"/>
          </a:xfrm>
          <a:prstGeom prst="rect">
            <a:avLst/>
          </a:prstGeom>
          <a:noFill/>
        </p:spPr>
        <p:txBody>
          <a:bodyPr wrap="square" rtlCol="0">
            <a:spAutoFit/>
          </a:bodyPr>
          <a:lstStyle/>
          <a:p>
            <a:r>
              <a:rPr lang="en-US" b="1" u="sng" dirty="0">
                <a:solidFill>
                  <a:schemeClr val="bg1">
                    <a:lumMod val="50000"/>
                  </a:schemeClr>
                </a:solidFill>
              </a:rPr>
              <a:t>https://</a:t>
            </a:r>
            <a:r>
              <a:rPr lang="en-US" b="1" u="sng" dirty="0" smtClean="0">
                <a:solidFill>
                  <a:schemeClr val="bg1">
                    <a:lumMod val="50000"/>
                  </a:schemeClr>
                </a:solidFill>
              </a:rPr>
              <a:t>github.com/mattpodwysocki/jsconfeu-2014</a:t>
            </a:r>
            <a:endParaRPr lang="en-US" b="1" u="sng" dirty="0">
              <a:solidFill>
                <a:schemeClr val="bg1">
                  <a:lumMod val="50000"/>
                </a:schemeClr>
              </a:solidFill>
            </a:endParaRPr>
          </a:p>
        </p:txBody>
      </p:sp>
    </p:spTree>
    <p:extLst>
      <p:ext uri="{BB962C8B-B14F-4D97-AF65-F5344CB8AC3E}">
        <p14:creationId xmlns:p14="http://schemas.microsoft.com/office/powerpoint/2010/main" val="330822047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a:t>We choose to go to </a:t>
            </a:r>
            <a:r>
              <a:rPr lang="en-US" dirty="0" smtClean="0"/>
              <a:t>solve asynchronous programming and </a:t>
            </a:r>
            <a:r>
              <a:rPr lang="en-US" dirty="0"/>
              <a:t>do the other things, not because they are easy, but because they are hard</a:t>
            </a:r>
          </a:p>
        </p:txBody>
      </p:sp>
      <p:sp>
        <p:nvSpPr>
          <p:cNvPr id="4" name="Text Placeholder 3"/>
          <p:cNvSpPr>
            <a:spLocks noGrp="1"/>
          </p:cNvSpPr>
          <p:nvPr>
            <p:ph type="body" sz="quarter" idx="10"/>
          </p:nvPr>
        </p:nvSpPr>
        <p:spPr>
          <a:xfrm>
            <a:off x="658977" y="5337623"/>
            <a:ext cx="9505288" cy="720774"/>
          </a:xfrm>
        </p:spPr>
        <p:txBody>
          <a:bodyPr/>
          <a:lstStyle/>
          <a:p>
            <a:r>
              <a:rPr lang="en-US" dirty="0" smtClean="0"/>
              <a:t> Former US President John F. Kennedy - 1962</a:t>
            </a:r>
            <a:endParaRPr lang="en-US" dirty="0"/>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7" y="1306983"/>
            <a:ext cx="209550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[citation needed]</a:t>
            </a:r>
            <a:endParaRPr lang="en-US" dirty="0"/>
          </a:p>
        </p:txBody>
      </p:sp>
    </p:spTree>
    <p:extLst>
      <p:ext uri="{BB962C8B-B14F-4D97-AF65-F5344CB8AC3E}">
        <p14:creationId xmlns:p14="http://schemas.microsoft.com/office/powerpoint/2010/main" val="27204393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3" name="Content Placeholder 2"/>
          <p:cNvSpPr>
            <a:spLocks noGrp="1"/>
          </p:cNvSpPr>
          <p:nvPr>
            <p:ph idx="1"/>
          </p:nvPr>
        </p:nvSpPr>
        <p:spPr/>
        <p:txBody>
          <a:bodyPr>
            <a:noAutofit/>
          </a:bodyPr>
          <a:lstStyle/>
          <a:p>
            <a:pPr marL="45720" indent="0">
              <a:buNone/>
            </a:pPr>
            <a:r>
              <a:rPr lang="en-US" sz="1400" b="1" dirty="0">
                <a:solidFill>
                  <a:srgbClr val="0070C0"/>
                </a:solidFill>
                <a:latin typeface="Consolas"/>
                <a:cs typeface="Consolas"/>
              </a:rPr>
              <a:t>f</a:t>
            </a:r>
            <a:r>
              <a:rPr lang="en-US" sz="1400" b="1" dirty="0" smtClean="0">
                <a:solidFill>
                  <a:srgbClr val="0070C0"/>
                </a:solidFill>
                <a:latin typeface="Consolas"/>
                <a:cs typeface="Consolas"/>
              </a:rPr>
              <a:t>unction</a:t>
            </a:r>
            <a:r>
              <a:rPr lang="en-US" sz="1400" b="1" dirty="0" smtClean="0">
                <a:solidFill>
                  <a:schemeClr val="tx1"/>
                </a:solidFill>
                <a:latin typeface="Consolas"/>
                <a:cs typeface="Consolas"/>
              </a:rPr>
              <a:t> play(</a:t>
            </a:r>
            <a:r>
              <a:rPr lang="en-US" sz="1400" b="1" dirty="0" err="1" smtClean="0">
                <a:solidFill>
                  <a:schemeClr val="tx1"/>
                </a:solidFill>
                <a:latin typeface="Consolas"/>
                <a:cs typeface="Consolas"/>
              </a:rPr>
              <a:t>movieId</a:t>
            </a:r>
            <a:r>
              <a:rPr lang="en-US" sz="1400" b="1" dirty="0" smtClean="0">
                <a:solidFill>
                  <a:schemeClr val="tx1"/>
                </a:solidFill>
                <a:latin typeface="Consolas"/>
                <a:cs typeface="Consolas"/>
              </a:rPr>
              <a:t>, callback) {</a:t>
            </a:r>
          </a:p>
          <a:p>
            <a:pPr marL="45720" indent="0">
              <a:buNone/>
            </a:pPr>
            <a:r>
              <a:rPr lang="en-US" sz="1400" b="1" dirty="0" smtClean="0">
                <a:solidFill>
                  <a:schemeClr val="tx1"/>
                </a:solidFill>
                <a:latin typeface="Consolas"/>
                <a:cs typeface="Consolas"/>
              </a:rPr>
              <a:t>    </a:t>
            </a:r>
            <a:r>
              <a:rPr lang="en-US" sz="1400" b="1" dirty="0" err="1" smtClean="0">
                <a:solidFill>
                  <a:srgbClr val="0070C0"/>
                </a:solidFill>
                <a:latin typeface="Consolas"/>
                <a:cs typeface="Consolas"/>
              </a:rPr>
              <a:t>var</a:t>
            </a:r>
            <a:r>
              <a:rPr lang="en-US" sz="1400" b="1" dirty="0" smtClean="0">
                <a:solidFill>
                  <a:srgbClr val="0070C0"/>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else if </a:t>
            </a:r>
            <a:r>
              <a:rPr lang="en-US" sz="1400" b="1" dirty="0" smtClean="0">
                <a:solidFill>
                  <a:schemeClr val="tx1"/>
                </a:solidFill>
                <a:latin typeface="Consolas"/>
                <a:cs typeface="Consolas"/>
              </a:rPr>
              <a:t>(</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&amp;&amp;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ticket);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if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a:t>
            </a:r>
            <a:r>
              <a:rPr lang="en-US" sz="1400" b="1" dirty="0" smtClean="0">
                <a:solidFill>
                  <a:schemeClr val="tx1"/>
                </a:solidFill>
                <a:latin typeface="Consolas"/>
                <a:cs typeface="Consolas"/>
              </a:rPr>
              <a:t>(</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 error;</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a:t>
            </a:r>
            <a:endParaRPr lang="en-US" sz="1400" b="1" dirty="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authorizeMovie</a:t>
            </a: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ticket) {</a:t>
            </a:r>
          </a:p>
          <a:p>
            <a:pPr marL="45720" indent="0">
              <a:buNone/>
            </a:pPr>
            <a:r>
              <a:rPr lang="en-US" sz="1400" b="1" dirty="0" smtClean="0">
                <a:solidFill>
                  <a:schemeClr val="tx1"/>
                </a:solidFill>
                <a:latin typeface="Consolas"/>
                <a:cs typeface="Consolas"/>
              </a:rPr>
              <a:t>       </a:t>
            </a:r>
            <a:r>
              <a:rPr lang="en-US" sz="1400" b="1" dirty="0">
                <a:solidFill>
                  <a:schemeClr val="tx1"/>
                </a:solidFill>
                <a:latin typeface="Consolas"/>
                <a:cs typeface="Consolas"/>
              </a:rPr>
              <a:t> </a:t>
            </a:r>
            <a:r>
              <a:rPr lang="en-US" sz="1400" b="1" dirty="0" err="1">
                <a:solidFill>
                  <a:schemeClr val="tx1"/>
                </a:solidFill>
                <a:latin typeface="Consolas"/>
                <a:cs typeface="Consolas"/>
              </a:rPr>
              <a:t>playError</a:t>
            </a:r>
            <a:r>
              <a:rPr lang="en-US" sz="1400" b="1" dirty="0">
                <a:solidFill>
                  <a:schemeClr val="tx1"/>
                </a:solidFill>
                <a:latin typeface="Consolas"/>
                <a:cs typeface="Consolas"/>
              </a:rPr>
              <a:t> = 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 ticket;</a:t>
            </a:r>
            <a:endParaRPr lang="en-US" sz="1400" b="1" dirty="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a:t>
            </a:r>
            <a:r>
              <a:rPr lang="en-US" sz="1400" b="1" dirty="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436" y="1324708"/>
            <a:ext cx="4852995" cy="3355732"/>
          </a:xfrm>
          <a:prstGeom prst="rect">
            <a:avLst/>
          </a:prstGeom>
        </p:spPr>
      </p:pic>
    </p:spTree>
    <p:extLst>
      <p:ext uri="{BB962C8B-B14F-4D97-AF65-F5344CB8AC3E}">
        <p14:creationId xmlns:p14="http://schemas.microsoft.com/office/powerpoint/2010/main" val="14492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29034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9514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9345" y="18629"/>
            <a:ext cx="6982691" cy="6822904"/>
          </a:xfrm>
        </p:spPr>
      </p:pic>
    </p:spTree>
    <p:extLst>
      <p:ext uri="{BB962C8B-B14F-4D97-AF65-F5344CB8AC3E}">
        <p14:creationId xmlns:p14="http://schemas.microsoft.com/office/powerpoint/2010/main" val="11594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Asynchronous Programming Landscape</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3454250" y="4188154"/>
            <a:ext cx="41069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a:solidFill>
                  <a:schemeClr val="accent1">
                    <a:alpha val="99000"/>
                  </a:schemeClr>
                </a:solidFill>
                <a:latin typeface="Consolas" pitchFamily="49" charset="0"/>
                <a:cs typeface="Consolas" pitchFamily="49" charset="0"/>
              </a:rPr>
              <a:t>Task&lt;T&gt;</a:t>
            </a:r>
          </a:p>
        </p:txBody>
      </p:sp>
      <p:sp>
        <p:nvSpPr>
          <p:cNvPr id="21" name="TextBox 20"/>
          <p:cNvSpPr txBox="1"/>
          <p:nvPr/>
        </p:nvSpPr>
        <p:spPr>
          <a:xfrm>
            <a:off x="2219861"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IEnumerable</a:t>
            </a:r>
            <a:r>
              <a:rPr lang="en-US" sz="3200" b="1" dirty="0">
                <a:solidFill>
                  <a:schemeClr val="accent1">
                    <a:alpha val="99000"/>
                  </a:schemeClr>
                </a:solidFill>
                <a:latin typeface="Consolas" pitchFamily="49" charset="0"/>
                <a:cs typeface="Consolas" pitchFamily="49" charset="0"/>
              </a:rPr>
              <a:t>&lt;T&gt;</a:t>
            </a:r>
          </a:p>
        </p:txBody>
      </p:sp>
      <p:sp>
        <p:nvSpPr>
          <p:cNvPr id="22" name="TextBox 21"/>
          <p:cNvSpPr txBox="1"/>
          <p:nvPr/>
        </p:nvSpPr>
        <p:spPr>
          <a:xfrm>
            <a:off x="7130750"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IObservable</a:t>
            </a:r>
            <a:r>
              <a:rPr lang="en-US" sz="3200" b="1" dirty="0">
                <a:solidFill>
                  <a:schemeClr val="accent1">
                    <a:alpha val="99000"/>
                  </a:schemeClr>
                </a:solidFill>
                <a:latin typeface="Consolas" pitchFamily="49" charset="0"/>
                <a:cs typeface="Consolas" pitchFamily="49" charset="0"/>
              </a:rPr>
              <a:t>&lt;T&gt;</a:t>
            </a:r>
          </a:p>
        </p:txBody>
      </p:sp>
      <p:sp>
        <p:nvSpPr>
          <p:cNvPr id="23" name="TextBox 22"/>
          <p:cNvSpPr txBox="1"/>
          <p:nvPr/>
        </p:nvSpPr>
        <p:spPr>
          <a:xfrm>
            <a:off x="2802286" y="4899680"/>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f(x)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g(y)</a:t>
            </a:r>
            <a:r>
              <a:rPr lang="en-US"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3223959"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fAsync</a:t>
            </a:r>
            <a:r>
              <a:rPr lang="en-US" dirty="0">
                <a:solidFill>
                  <a:schemeClr val="tx1">
                    <a:alpha val="99000"/>
                  </a:schemeClr>
                </a:solidFill>
                <a:latin typeface="Consolas" pitchFamily="49" charset="0"/>
                <a:cs typeface="Consolas" pitchFamily="49" charset="0"/>
              </a:rPr>
              <a:t>(x)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gAsync</a:t>
            </a:r>
            <a:r>
              <a:rPr lang="en-US" dirty="0">
                <a:solidFill>
                  <a:schemeClr val="tx1">
                    <a:alpha val="99000"/>
                  </a:schemeClr>
                </a:solidFill>
                <a:latin typeface="Consolas" pitchFamily="49" charset="0"/>
                <a:cs typeface="Consolas" pitchFamily="49" charset="0"/>
              </a:rPr>
              <a:t>(y)</a:t>
            </a:r>
            <a:r>
              <a:rPr lang="en-US" dirty="0">
                <a:solidFill>
                  <a:srgbClr val="0070C0">
                    <a:alpha val="99000"/>
                  </a:srgbClr>
                </a:solidFill>
                <a:latin typeface="Consolas" pitchFamily="49" charset="0"/>
                <a:cs typeface="Consolas" pitchFamily="49" charset="0"/>
              </a:rPr>
              <a:t>;</a:t>
            </a: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a:solidFill>
                  <a:srgbClr val="0070C0"/>
                </a:solidFill>
                <a:latin typeface="Consolas" pitchFamily="49" charset="0"/>
                <a:cs typeface="Consolas" pitchFamily="49" charset="0"/>
              </a:rPr>
              <a:t>foreach</a:t>
            </a:r>
            <a:r>
              <a:rPr lang="en-US" dirty="0">
                <a:solidFill>
                  <a:srgbClr val="0070C0"/>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solidFill>
                  <a:schemeClr val="tx1">
                    <a:alpha val="99000"/>
                  </a:schemeClr>
                </a:solidFill>
                <a:latin typeface="Consolas" pitchFamily="49" charset="0"/>
                <a:cs typeface="Consolas" pitchFamily="49" charset="0"/>
              </a:rPr>
              <a:t> x </a:t>
            </a:r>
            <a:r>
              <a:rPr lang="en-US" dirty="0">
                <a:solidFill>
                  <a:srgbClr val="0070C0"/>
                </a:solidFill>
                <a:latin typeface="Consolas" pitchFamily="49" charset="0"/>
                <a:cs typeface="Consolas" pitchFamily="49" charset="0"/>
              </a:rPr>
              <a:t>in</a:t>
            </a:r>
            <a:r>
              <a:rPr lang="en-US" dirty="0">
                <a:solidFill>
                  <a:schemeClr val="tx1">
                    <a:alpha val="99000"/>
                  </a:schemeClr>
                </a:solidFill>
                <a:latin typeface="Consolas" pitchFamily="49" charset="0"/>
                <a:cs typeface="Consolas" pitchFamily="49" charset="0"/>
              </a:rPr>
              <a:t> res)</a:t>
            </a:r>
          </a:p>
          <a:p>
            <a:pPr>
              <a:lnSpc>
                <a:spcPct val="90000"/>
              </a:lnSpc>
              <a:spcBef>
                <a:spcPct val="20000"/>
              </a:spcBef>
              <a:buSzPct val="90000"/>
            </a:pPr>
            <a:r>
              <a:rPr lang="en-US" dirty="0">
                <a:solidFill>
                  <a:schemeClr val="tx1">
                    <a:alpha val="99000"/>
                  </a:schemeClr>
                </a:solidFill>
                <a:latin typeface="Consolas" pitchFamily="49" charset="0"/>
                <a:cs typeface="Consolas" pitchFamily="49" charset="0"/>
              </a:rPr>
              <a:t> </a:t>
            </a:r>
            <a:r>
              <a:rPr lang="en-US" dirty="0" smtClean="0">
                <a:solidFill>
                  <a:schemeClr val="tx1">
                    <a:alpha val="99000"/>
                  </a:schemeClr>
                </a:solidFill>
                <a:latin typeface="Consolas" pitchFamily="49" charset="0"/>
                <a:cs typeface="Consolas" pitchFamily="49" charset="0"/>
              </a:rPr>
              <a:t> </a:t>
            </a:r>
            <a:r>
              <a:rPr lang="en-US" sz="1400" dirty="0">
                <a:solidFill>
                  <a:schemeClr val="tx1">
                    <a:alpha val="99000"/>
                  </a:schemeClr>
                </a:solidFill>
                <a:latin typeface="Consolas" pitchFamily="49" charset="0"/>
                <a:cs typeface="Consolas" pitchFamily="49" charset="0"/>
              </a:rPr>
              <a:t>... </a:t>
            </a:r>
            <a:endParaRPr lang="en-US"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237057"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solidFill>
                  <a:schemeClr val="tx1">
                    <a:alpha val="99000"/>
                  </a:schemeClr>
                </a:solidFill>
                <a:latin typeface="Consolas" pitchFamily="49" charset="0"/>
                <a:cs typeface="Consolas" pitchFamily="49" charset="0"/>
              </a:rPr>
              <a:t>res.Subscribe</a:t>
            </a:r>
            <a:r>
              <a:rPr lang="en-US"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dirty="0" smtClean="0">
                <a:solidFill>
                  <a:schemeClr val="tx1">
                    <a:alpha val="99000"/>
                  </a:schemeClr>
                </a:solidFill>
                <a:latin typeface="Consolas" pitchFamily="49" charset="0"/>
                <a:cs typeface="Consolas" pitchFamily="49" charset="0"/>
              </a:rPr>
              <a:t>  </a:t>
            </a:r>
            <a:r>
              <a:rPr lang="en-US" sz="1600" dirty="0">
                <a:solidFill>
                  <a:schemeClr val="tx1">
                    <a:alpha val="99000"/>
                  </a:schemeClr>
                </a:solidFill>
                <a:latin typeface="Consolas" pitchFamily="49" charset="0"/>
                <a:cs typeface="Consolas" pitchFamily="49" charset="0"/>
              </a:rPr>
              <a:t>...</a:t>
            </a:r>
            <a:endParaRPr lang="en-US"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40817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Code Sample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10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207506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332951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41964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callbacks 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2038178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2077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Manifesto</a:t>
            </a:r>
            <a:br>
              <a:rPr lang="en-US" dirty="0" smtClean="0"/>
            </a:br>
            <a:r>
              <a:rPr lang="en-US" sz="2400" u="sng" dirty="0" smtClean="0">
                <a:solidFill>
                  <a:srgbClr val="0070C0"/>
                </a:solidFill>
              </a:rPr>
              <a:t>http://www.reactivemanifesto.org</a:t>
            </a:r>
            <a:endParaRPr lang="en-US" sz="2400" u="sng" dirty="0">
              <a:solidFill>
                <a:srgbClr val="0070C0"/>
              </a:solidFill>
            </a:endParaRPr>
          </a:p>
        </p:txBody>
      </p:sp>
      <p:sp>
        <p:nvSpPr>
          <p:cNvPr id="4" name="TextBox 3"/>
          <p:cNvSpPr txBox="1"/>
          <p:nvPr/>
        </p:nvSpPr>
        <p:spPr>
          <a:xfrm>
            <a:off x="1221971" y="1695796"/>
            <a:ext cx="9626138" cy="1569660"/>
          </a:xfrm>
          <a:prstGeom prst="rect">
            <a:avLst/>
          </a:prstGeom>
          <a:noFill/>
        </p:spPr>
        <p:txBody>
          <a:bodyPr wrap="square" rtlCol="0">
            <a:spAutoFit/>
          </a:bodyPr>
          <a:lstStyle/>
          <a:p>
            <a:r>
              <a:rPr lang="en-US" sz="2400" dirty="0"/>
              <a:t>Merriam-Webster defines reactive as </a:t>
            </a:r>
            <a:r>
              <a:rPr lang="en-US" sz="2400" i="1" dirty="0"/>
              <a:t>“readily responsive to a stimulus”</a:t>
            </a:r>
            <a:r>
              <a:rPr lang="en-US" sz="2400" dirty="0"/>
              <a:t>, i.e. its components are “active” and always ready to receive events. This definition captures the essence of reactive applications, focusing on systems that:</a:t>
            </a:r>
          </a:p>
        </p:txBody>
      </p:sp>
      <p:sp>
        <p:nvSpPr>
          <p:cNvPr id="5" name="TextBox 4"/>
          <p:cNvSpPr txBox="1"/>
          <p:nvPr/>
        </p:nvSpPr>
        <p:spPr>
          <a:xfrm>
            <a:off x="1005838" y="427274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events</a:t>
            </a:r>
            <a:r>
              <a:rPr lang="en-US" b="1" dirty="0" smtClean="0"/>
              <a:t/>
            </a:r>
            <a:br>
              <a:rPr lang="en-US" b="1" dirty="0" smtClean="0"/>
            </a:br>
            <a:endParaRPr lang="en-US" b="1" dirty="0"/>
          </a:p>
          <a:p>
            <a:r>
              <a:rPr lang="en-US" dirty="0"/>
              <a:t>the event-driven nature enables the following </a:t>
            </a:r>
            <a:r>
              <a:rPr lang="en-US" dirty="0" smtClean="0"/>
              <a:t>qualities</a:t>
            </a:r>
            <a:endParaRPr lang="en-US" dirty="0"/>
          </a:p>
        </p:txBody>
      </p:sp>
      <p:sp>
        <p:nvSpPr>
          <p:cNvPr id="6" name="TextBox 5"/>
          <p:cNvSpPr txBox="1"/>
          <p:nvPr/>
        </p:nvSpPr>
        <p:spPr>
          <a:xfrm>
            <a:off x="3568925" y="4275513"/>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load</a:t>
            </a:r>
            <a:br>
              <a:rPr lang="en-US" b="1" dirty="0" smtClean="0">
                <a:solidFill>
                  <a:schemeClr val="accent1"/>
                </a:solidFill>
              </a:rPr>
            </a:br>
            <a:endParaRPr lang="en-US" b="1" dirty="0">
              <a:solidFill>
                <a:schemeClr val="accent1"/>
              </a:solidFill>
            </a:endParaRPr>
          </a:p>
          <a:p>
            <a:r>
              <a:rPr lang="en-US" dirty="0"/>
              <a:t>focus on scalability by avoiding contention on shared resources</a:t>
            </a:r>
          </a:p>
        </p:txBody>
      </p:sp>
      <p:sp>
        <p:nvSpPr>
          <p:cNvPr id="9" name="TextBox 8"/>
          <p:cNvSpPr txBox="1"/>
          <p:nvPr/>
        </p:nvSpPr>
        <p:spPr>
          <a:xfrm>
            <a:off x="6190200" y="4278279"/>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failure</a:t>
            </a:r>
            <a:r>
              <a:rPr lang="en-US" b="1" dirty="0" smtClean="0"/>
              <a:t/>
            </a:r>
            <a:br>
              <a:rPr lang="en-US" b="1" dirty="0" smtClean="0"/>
            </a:br>
            <a:endParaRPr lang="en-US" b="1" dirty="0"/>
          </a:p>
          <a:p>
            <a:r>
              <a:rPr lang="en-US" dirty="0"/>
              <a:t>build resilient systems with the ability to recover at all levels</a:t>
            </a:r>
          </a:p>
        </p:txBody>
      </p:sp>
      <p:sp>
        <p:nvSpPr>
          <p:cNvPr id="10" name="TextBox 9"/>
          <p:cNvSpPr txBox="1"/>
          <p:nvPr/>
        </p:nvSpPr>
        <p:spPr>
          <a:xfrm>
            <a:off x="8786534" y="427273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users</a:t>
            </a:r>
            <a:br>
              <a:rPr lang="en-US" b="1" dirty="0" smtClean="0">
                <a:solidFill>
                  <a:schemeClr val="accent1"/>
                </a:solidFill>
              </a:rPr>
            </a:br>
            <a:endParaRPr lang="en-US" b="1" dirty="0">
              <a:solidFill>
                <a:schemeClr val="accent1"/>
              </a:solidFill>
            </a:endParaRPr>
          </a:p>
          <a:p>
            <a:r>
              <a:rPr lang="en-US" dirty="0"/>
              <a:t>honor response time guarantees regardless of load</a:t>
            </a: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First-Class Events</a:t>
            </a:r>
            <a:r>
              <a:rPr lang="en-US" sz="6000" dirty="0"/>
              <a:t/>
            </a:r>
            <a:br>
              <a:rPr lang="en-US" sz="6000" dirty="0"/>
            </a:br>
            <a:r>
              <a:rPr lang="en-US" sz="2700" dirty="0">
                <a:solidFill>
                  <a:schemeClr val="accent1"/>
                </a:solidFill>
              </a:rPr>
              <a:t>Objects to the rescue</a:t>
            </a: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ular Callout 3"/>
          <p:cNvSpPr/>
          <p:nvPr/>
        </p:nvSpPr>
        <p:spPr bwMode="auto">
          <a:xfrm>
            <a:off x="7059614" y="923925"/>
            <a:ext cx="2733675" cy="971550"/>
          </a:xfrm>
          <a:prstGeom prst="wedgeRoundRectCallout">
            <a:avLst>
              <a:gd name="adj1" fmla="val -48079"/>
              <a:gd name="adj2" fmla="val 171324"/>
              <a:gd name="adj3"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How about a </a:t>
            </a:r>
            <a:r>
              <a:rPr lang="en-US" sz="2000" b="1" dirty="0">
                <a:gradFill>
                  <a:gsLst>
                    <a:gs pos="0">
                      <a:srgbClr val="FFFFFF"/>
                    </a:gs>
                    <a:gs pos="100000">
                      <a:srgbClr val="FFFFFF"/>
                    </a:gs>
                  </a:gsLst>
                  <a:lin ang="5400000" scaled="0"/>
                </a:gradFill>
              </a:rPr>
              <a:t>query library</a:t>
            </a:r>
            <a:r>
              <a:rPr lang="en-US" sz="2000" dirty="0">
                <a:gradFill>
                  <a:gsLst>
                    <a:gs pos="0">
                      <a:srgbClr val="FFFFFF"/>
                    </a:gs>
                    <a:gs pos="100000">
                      <a:srgbClr val="FFFFFF"/>
                    </a:gs>
                  </a:gsLst>
                  <a:lin ang="5400000" scaled="0"/>
                </a:gradFill>
              </a:rPr>
              <a:t>?</a:t>
            </a:r>
          </a:p>
        </p:txBody>
      </p:sp>
      <p:sp>
        <p:nvSpPr>
          <p:cNvPr id="7" name="Rounded Rectangular Callout 6"/>
          <p:cNvSpPr/>
          <p:nvPr/>
        </p:nvSpPr>
        <p:spPr bwMode="auto">
          <a:xfrm>
            <a:off x="992188" y="5578639"/>
            <a:ext cx="2733675" cy="971550"/>
          </a:xfrm>
          <a:prstGeom prst="wedgeRoundRectCallout">
            <a:avLst>
              <a:gd name="adj1" fmla="val 55057"/>
              <a:gd name="adj2" fmla="val -192402"/>
              <a:gd name="adj3" fmla="val 1666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Or </a:t>
            </a:r>
            <a:r>
              <a:rPr lang="en-US" sz="2000" b="1" dirty="0">
                <a:gradFill>
                  <a:gsLst>
                    <a:gs pos="0">
                      <a:srgbClr val="FFFFFF"/>
                    </a:gs>
                    <a:gs pos="100000">
                      <a:srgbClr val="FFFFFF"/>
                    </a:gs>
                  </a:gsLst>
                  <a:lin ang="5400000" scaled="0"/>
                </a:gradFill>
              </a:rPr>
              <a:t>mocking </a:t>
            </a:r>
            <a:r>
              <a:rPr lang="en-US" sz="2000" dirty="0">
                <a:gradFill>
                  <a:gsLst>
                    <a:gs pos="0">
                      <a:srgbClr val="FFFFFF"/>
                    </a:gs>
                    <a:gs pos="100000">
                      <a:srgbClr val="FFFFFF"/>
                    </a:gs>
                  </a:gsLst>
                  <a:lin ang="5400000" scaled="0"/>
                </a:gradFill>
              </a:rPr>
              <a:t>for testing…?</a:t>
            </a: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08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977" y="1045029"/>
            <a:ext cx="10972800" cy="5505061"/>
          </a:xfrm>
        </p:spPr>
        <p:txBody>
          <a:bodyPr/>
          <a:lstStyle/>
          <a:p>
            <a:pPr algn="l"/>
            <a:r>
              <a:rPr lang="en-US" sz="12000" dirty="0" smtClean="0"/>
              <a:t>F</a:t>
            </a:r>
            <a:br>
              <a:rPr lang="en-US" sz="12000" dirty="0" smtClean="0"/>
            </a:br>
            <a:r>
              <a:rPr lang="en-US" sz="12000" dirty="0" smtClean="0"/>
              <a:t>R</a:t>
            </a:r>
            <a:br>
              <a:rPr lang="en-US" sz="12000" dirty="0" smtClean="0"/>
            </a:br>
            <a:r>
              <a:rPr lang="en-US" sz="12000" dirty="0"/>
              <a:t>P</a:t>
            </a:r>
          </a:p>
        </p:txBody>
      </p:sp>
      <p:sp>
        <p:nvSpPr>
          <p:cNvPr id="6" name="TextBox 5"/>
          <p:cNvSpPr txBox="1"/>
          <p:nvPr/>
        </p:nvSpPr>
        <p:spPr>
          <a:xfrm>
            <a:off x="1586205" y="1045029"/>
            <a:ext cx="10170368" cy="1938992"/>
          </a:xfrm>
          <a:prstGeom prst="rect">
            <a:avLst/>
          </a:prstGeom>
          <a:noFill/>
        </p:spPr>
        <p:txBody>
          <a:bodyPr wrap="square" rtlCol="0">
            <a:spAutoFit/>
          </a:bodyPr>
          <a:lstStyle/>
          <a:p>
            <a:r>
              <a:rPr lang="en-US" sz="12000" b="1" dirty="0" smtClean="0"/>
              <a:t>UNCTIONAL</a:t>
            </a:r>
            <a:endParaRPr lang="en-US" sz="12000" b="1" dirty="0"/>
          </a:p>
        </p:txBody>
      </p:sp>
      <p:sp>
        <p:nvSpPr>
          <p:cNvPr id="7" name="TextBox 6"/>
          <p:cNvSpPr txBox="1"/>
          <p:nvPr/>
        </p:nvSpPr>
        <p:spPr>
          <a:xfrm>
            <a:off x="1567544" y="2858284"/>
            <a:ext cx="10170368" cy="1938992"/>
          </a:xfrm>
          <a:prstGeom prst="rect">
            <a:avLst/>
          </a:prstGeom>
          <a:noFill/>
        </p:spPr>
        <p:txBody>
          <a:bodyPr wrap="square" rtlCol="0">
            <a:spAutoFit/>
          </a:bodyPr>
          <a:lstStyle/>
          <a:p>
            <a:r>
              <a:rPr lang="en-US" sz="12000" b="1" dirty="0" smtClean="0"/>
              <a:t>EACTIVE</a:t>
            </a:r>
            <a:endParaRPr lang="en-US" sz="12000" b="1" dirty="0"/>
          </a:p>
        </p:txBody>
      </p:sp>
      <p:sp>
        <p:nvSpPr>
          <p:cNvPr id="8" name="TextBox 7"/>
          <p:cNvSpPr txBox="1"/>
          <p:nvPr/>
        </p:nvSpPr>
        <p:spPr>
          <a:xfrm>
            <a:off x="1533330" y="4702196"/>
            <a:ext cx="10170368" cy="1938992"/>
          </a:xfrm>
          <a:prstGeom prst="rect">
            <a:avLst/>
          </a:prstGeom>
          <a:noFill/>
        </p:spPr>
        <p:txBody>
          <a:bodyPr wrap="square" rtlCol="0">
            <a:spAutoFit/>
          </a:bodyPr>
          <a:lstStyle/>
          <a:p>
            <a:r>
              <a:rPr lang="en-US" sz="12000" b="1" dirty="0" smtClean="0"/>
              <a:t>ROGRAMMING</a:t>
            </a:r>
            <a:endParaRPr lang="en-US" sz="12000" b="1" dirty="0"/>
          </a:p>
        </p:txBody>
      </p:sp>
    </p:spTree>
    <p:extLst>
      <p:ext uri="{BB962C8B-B14F-4D97-AF65-F5344CB8AC3E}">
        <p14:creationId xmlns:p14="http://schemas.microsoft.com/office/powerpoint/2010/main" val="238571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to be confused with FRP</a:t>
            </a:r>
            <a:endParaRPr lang="en-US" dirty="0"/>
          </a:p>
        </p:txBody>
      </p:sp>
      <p:sp>
        <p:nvSpPr>
          <p:cNvPr id="3" name="Content Placeholder 2"/>
          <p:cNvSpPr>
            <a:spLocks noGrp="1"/>
          </p:cNvSpPr>
          <p:nvPr>
            <p:ph idx="1"/>
          </p:nvPr>
        </p:nvSpPr>
        <p:spPr/>
        <p:txBody>
          <a:bodyPr/>
          <a:lstStyle/>
          <a:p>
            <a:r>
              <a:rPr lang="en-US" dirty="0" smtClean="0"/>
              <a:t>Tenets of FRP</a:t>
            </a:r>
            <a:endParaRPr lang="en-US" dirty="0"/>
          </a:p>
        </p:txBody>
      </p:sp>
    </p:spTree>
    <p:extLst>
      <p:ext uri="{BB962C8B-B14F-4D97-AF65-F5344CB8AC3E}">
        <p14:creationId xmlns:p14="http://schemas.microsoft.com/office/powerpoint/2010/main" val="348492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977" y="1045029"/>
            <a:ext cx="10972800" cy="5505061"/>
          </a:xfrm>
        </p:spPr>
        <p:txBody>
          <a:bodyPr/>
          <a:lstStyle/>
          <a:p>
            <a:pPr algn="l"/>
            <a:r>
              <a:rPr lang="en-US" sz="12000" dirty="0" smtClean="0"/>
              <a:t>C</a:t>
            </a:r>
            <a:br>
              <a:rPr lang="en-US" sz="12000" dirty="0" smtClean="0"/>
            </a:br>
            <a:r>
              <a:rPr lang="en-US" sz="12000" dirty="0" smtClean="0"/>
              <a:t>S</a:t>
            </a:r>
            <a:br>
              <a:rPr lang="en-US" sz="12000" dirty="0" smtClean="0"/>
            </a:br>
            <a:r>
              <a:rPr lang="en-US" sz="12000" dirty="0"/>
              <a:t>P</a:t>
            </a:r>
          </a:p>
        </p:txBody>
      </p:sp>
      <p:sp>
        <p:nvSpPr>
          <p:cNvPr id="6" name="TextBox 5"/>
          <p:cNvSpPr txBox="1"/>
          <p:nvPr/>
        </p:nvSpPr>
        <p:spPr>
          <a:xfrm>
            <a:off x="1586205" y="1045029"/>
            <a:ext cx="10170368" cy="1938992"/>
          </a:xfrm>
          <a:prstGeom prst="rect">
            <a:avLst/>
          </a:prstGeom>
          <a:noFill/>
        </p:spPr>
        <p:txBody>
          <a:bodyPr wrap="square" rtlCol="0">
            <a:spAutoFit/>
          </a:bodyPr>
          <a:lstStyle/>
          <a:p>
            <a:r>
              <a:rPr lang="en-US" sz="12000" b="1" dirty="0" smtClean="0"/>
              <a:t>OMMUICATING</a:t>
            </a:r>
            <a:endParaRPr lang="en-US" sz="12000" b="1" dirty="0"/>
          </a:p>
        </p:txBody>
      </p:sp>
      <p:sp>
        <p:nvSpPr>
          <p:cNvPr id="7" name="TextBox 6"/>
          <p:cNvSpPr txBox="1"/>
          <p:nvPr/>
        </p:nvSpPr>
        <p:spPr>
          <a:xfrm>
            <a:off x="1567544" y="2858284"/>
            <a:ext cx="10170368" cy="1938992"/>
          </a:xfrm>
          <a:prstGeom prst="rect">
            <a:avLst/>
          </a:prstGeom>
          <a:noFill/>
        </p:spPr>
        <p:txBody>
          <a:bodyPr wrap="square" rtlCol="0">
            <a:spAutoFit/>
          </a:bodyPr>
          <a:lstStyle/>
          <a:p>
            <a:r>
              <a:rPr lang="en-US" sz="12000" b="1" dirty="0" smtClean="0"/>
              <a:t>EQUENTIAL</a:t>
            </a:r>
            <a:endParaRPr lang="en-US" sz="12000" b="1" dirty="0"/>
          </a:p>
        </p:txBody>
      </p:sp>
      <p:sp>
        <p:nvSpPr>
          <p:cNvPr id="8" name="TextBox 7"/>
          <p:cNvSpPr txBox="1"/>
          <p:nvPr/>
        </p:nvSpPr>
        <p:spPr>
          <a:xfrm>
            <a:off x="1533330" y="4702196"/>
            <a:ext cx="10170368" cy="1938992"/>
          </a:xfrm>
          <a:prstGeom prst="rect">
            <a:avLst/>
          </a:prstGeom>
          <a:noFill/>
        </p:spPr>
        <p:txBody>
          <a:bodyPr wrap="square" rtlCol="0">
            <a:spAutoFit/>
          </a:bodyPr>
          <a:lstStyle/>
          <a:p>
            <a:r>
              <a:rPr lang="en-US" sz="12000" b="1" dirty="0" smtClean="0"/>
              <a:t>ROCESSES</a:t>
            </a:r>
            <a:endParaRPr lang="en-US" sz="12000" b="1" dirty="0"/>
          </a:p>
        </p:txBody>
      </p:sp>
    </p:spTree>
    <p:extLst>
      <p:ext uri="{BB962C8B-B14F-4D97-AF65-F5344CB8AC3E}">
        <p14:creationId xmlns:p14="http://schemas.microsoft.com/office/powerpoint/2010/main" val="240599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a:t>
            </a:r>
            <a:endParaRPr lang="en-US" dirty="0"/>
          </a:p>
        </p:txBody>
      </p:sp>
      <p:sp>
        <p:nvSpPr>
          <p:cNvPr id="3" name="Content Placeholder 2"/>
          <p:cNvSpPr>
            <a:spLocks noGrp="1"/>
          </p:cNvSpPr>
          <p:nvPr>
            <p:ph idx="1"/>
          </p:nvPr>
        </p:nvSpPr>
        <p:spPr/>
        <p:txBody>
          <a:bodyPr/>
          <a:lstStyle/>
          <a:p>
            <a:r>
              <a:rPr lang="en-US" dirty="0" smtClean="0"/>
              <a:t>List out letters</a:t>
            </a:r>
            <a:endParaRPr lang="en-US" dirty="0"/>
          </a:p>
        </p:txBody>
      </p:sp>
    </p:spTree>
    <p:extLst>
      <p:ext uri="{BB962C8B-B14F-4D97-AF65-F5344CB8AC3E}">
        <p14:creationId xmlns:p14="http://schemas.microsoft.com/office/powerpoint/2010/main" val="16573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353" y="0"/>
            <a:ext cx="8244137" cy="68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Glimpse into the Future - </a:t>
            </a:r>
            <a:r>
              <a:rPr lang="en-US" dirty="0" err="1" smtClean="0"/>
              <a:t>RxJS</a:t>
            </a:r>
            <a:r>
              <a:rPr lang="en-US" dirty="0" smtClean="0"/>
              <a:t> and Generators</a:t>
            </a:r>
            <a:endParaRPr lang="en-US" dirty="0"/>
          </a:p>
        </p:txBody>
      </p:sp>
      <p:sp>
        <p:nvSpPr>
          <p:cNvPr id="3" name="Content Placeholder 2"/>
          <p:cNvSpPr>
            <a:spLocks noGrp="1"/>
          </p:cNvSpPr>
          <p:nvPr>
            <p:ph idx="1"/>
          </p:nvPr>
        </p:nvSpPr>
        <p:spPr/>
        <p:txBody>
          <a:bodyPr/>
          <a:lstStyle/>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Rx = require(</a:t>
            </a:r>
            <a:r>
              <a:rPr lang="en-US" sz="1800" b="1" dirty="0">
                <a:solidFill>
                  <a:schemeClr val="accent2"/>
                </a:solidFill>
                <a:latin typeface="Consolas" panose="020B0609020204030204" pitchFamily="49" charset="0"/>
                <a:cs typeface="Consolas" panose="020B0609020204030204" pitchFamily="49" charset="0"/>
              </a:rPr>
              <a:t>'</a:t>
            </a:r>
            <a:r>
              <a:rPr lang="en-US" sz="1800" b="1" dirty="0" err="1">
                <a:solidFill>
                  <a:schemeClr val="accent2"/>
                </a:solidFill>
                <a:latin typeface="Consolas" panose="020B0609020204030204" pitchFamily="49" charset="0"/>
                <a:cs typeface="Consolas" panose="020B0609020204030204" pitchFamily="49" charset="0"/>
              </a:rPr>
              <a:t>rx</a:t>
            </a:r>
            <a:r>
              <a:rPr lang="en-US" sz="1800" b="1" dirty="0" smtClean="0">
                <a:solidFill>
                  <a:schemeClr val="accent2"/>
                </a:solidFill>
                <a:latin typeface="Consolas" panose="020B0609020204030204" pitchFamily="49" charset="0"/>
                <a:cs typeface="Consolas" panose="020B0609020204030204" pitchFamily="49" charset="0"/>
              </a:rPr>
              <a: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request = require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chemeClr val="accent2"/>
                </a:solidFill>
                <a:latin typeface="Consolas" panose="020B0609020204030204" pitchFamily="49" charset="0"/>
                <a:cs typeface="Consolas" panose="020B0609020204030204" pitchFamily="49" charset="0"/>
              </a:rPr>
              <a:t>'request'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get = </a:t>
            </a:r>
            <a:r>
              <a:rPr lang="en-US" sz="1800" b="1" dirty="0" err="1">
                <a:solidFill>
                  <a:schemeClr val="tx1"/>
                </a:solidFill>
                <a:latin typeface="Consolas" panose="020B0609020204030204" pitchFamily="49" charset="0"/>
                <a:cs typeface="Consolas" panose="020B0609020204030204" pitchFamily="49" charset="0"/>
              </a:rPr>
              <a:t>Rx.Observable.fromNodeCallback</a:t>
            </a:r>
            <a:r>
              <a:rPr lang="en-US" sz="1800" b="1" dirty="0">
                <a:solidFill>
                  <a:schemeClr val="tx1"/>
                </a:solidFill>
                <a:latin typeface="Consolas" panose="020B0609020204030204" pitchFamily="49" charset="0"/>
                <a:cs typeface="Consolas" panose="020B0609020204030204" pitchFamily="49" charset="0"/>
              </a:rPr>
              <a:t>(request);</a:t>
            </a: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err="1">
                <a:solidFill>
                  <a:schemeClr val="tx1"/>
                </a:solidFill>
                <a:latin typeface="Consolas" panose="020B0609020204030204" pitchFamily="49" charset="0"/>
                <a:cs typeface="Consolas" panose="020B0609020204030204" pitchFamily="49" charset="0"/>
              </a:rPr>
              <a:t>Rx.spawn</a:t>
            </a:r>
            <a:r>
              <a:rPr lang="en-US" sz="1800" b="1" dirty="0">
                <a:solidFill>
                  <a:schemeClr val="tx1"/>
                </a:solidFill>
                <a:latin typeface="Consolas" panose="020B0609020204030204" pitchFamily="49" charset="0"/>
                <a:cs typeface="Consolas" panose="020B0609020204030204" pitchFamily="49" charset="0"/>
              </a:rPr>
              <a:t>(</a:t>
            </a:r>
            <a:r>
              <a:rPr lang="en-US" sz="1800" b="1" dirty="0">
                <a:solidFill>
                  <a:srgbClr val="0070C0"/>
                </a:solidFill>
                <a:latin typeface="Consolas" panose="020B0609020204030204" pitchFamily="49" charset="0"/>
                <a:cs typeface="Consolas" panose="020B0609020204030204" pitchFamily="49" charset="0"/>
              </a:rPr>
              <a:t>function</a:t>
            </a:r>
            <a:r>
              <a:rPr lang="en-US" sz="1800" b="1" dirty="0">
                <a:solidFill>
                  <a:schemeClr val="tx1"/>
                </a:solidFill>
                <a:latin typeface="Consolas" panose="020B0609020204030204" pitchFamily="49" charset="0"/>
                <a:cs typeface="Consolas" panose="020B0609020204030204" pitchFamily="49" charset="0"/>
              </a:rPr>
              <a:t>* ()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a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get(</a:t>
            </a:r>
            <a:r>
              <a:rPr lang="en-US" sz="1800" b="1" dirty="0" smtClean="0">
                <a:solidFill>
                  <a:schemeClr val="accent2"/>
                </a:solidFill>
                <a:latin typeface="Consolas" panose="020B0609020204030204" pitchFamily="49" charset="0"/>
                <a:cs typeface="Consolas" panose="020B0609020204030204" pitchFamily="49" charset="0"/>
              </a:rPr>
              <a:t>'http://localhost/stocks1.csv</a:t>
            </a:r>
            <a:r>
              <a:rPr lang="en-US" sz="1800" b="1" dirty="0">
                <a:solidFill>
                  <a:schemeClr val="accent2"/>
                </a:solidFill>
                <a:latin typeface="Consolas" panose="020B0609020204030204" pitchFamily="49" charset="0"/>
                <a:cs typeface="Consolas" panose="020B0609020204030204" pitchFamily="49" charset="0"/>
              </a:rPr>
              <a:t>'</a:t>
            </a:r>
            <a:r>
              <a:rPr lang="en-US" sz="1800" b="1" dirty="0">
                <a:solidFill>
                  <a:schemeClr val="tx1"/>
                </a:solidFill>
                <a:latin typeface="Consolas" panose="020B0609020204030204" pitchFamily="49" charset="0"/>
                <a:cs typeface="Consolas" panose="020B0609020204030204" pitchFamily="49" charset="0"/>
              </a:rPr>
              <a:t>).retry(3);</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a.length</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try</a:t>
            </a:r>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b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get(</a:t>
            </a:r>
            <a:r>
              <a:rPr lang="en-US" sz="1800" b="1" dirty="0">
                <a:solidFill>
                  <a:schemeClr val="accent2"/>
                </a:solidFill>
                <a:latin typeface="Consolas" panose="020B0609020204030204" pitchFamily="49" charset="0"/>
                <a:cs typeface="Consolas" panose="020B0609020204030204" pitchFamily="49" charset="0"/>
              </a:rPr>
              <a:t>'http://invalidhost'</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 </a:t>
            </a:r>
            <a:r>
              <a:rPr lang="en-US" sz="1800" b="1" dirty="0">
                <a:solidFill>
                  <a:srgbClr val="0070C0"/>
                </a:solidFill>
                <a:latin typeface="Consolas" panose="020B0609020204030204" pitchFamily="49" charset="0"/>
                <a:cs typeface="Consolas" panose="020B0609020204030204" pitchFamily="49" charset="0"/>
              </a:rPr>
              <a:t>catch</a:t>
            </a:r>
            <a:r>
              <a:rPr lang="en-US" sz="1800" b="1" dirty="0">
                <a:solidFill>
                  <a:schemeClr val="tx1"/>
                </a:solidFill>
                <a:latin typeface="Consolas" panose="020B0609020204030204" pitchFamily="49" charset="0"/>
                <a:cs typeface="Consolas" panose="020B0609020204030204" pitchFamily="49" charset="0"/>
              </a:rPr>
              <a:t> (e) {</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e.code</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508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24643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78" y="45952"/>
            <a:ext cx="5227093" cy="6771989"/>
          </a:xfrm>
          <a:prstGeom prst="rect">
            <a:avLst/>
          </a:prstGeom>
        </p:spPr>
      </p:pic>
    </p:spTree>
    <p:extLst>
      <p:ext uri="{BB962C8B-B14F-4D97-AF65-F5344CB8AC3E}">
        <p14:creationId xmlns:p14="http://schemas.microsoft.com/office/powerpoint/2010/main" val="19594983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2647056592"/>
      </p:ext>
    </p:extLst>
  </p:cSld>
  <p:clrMapOvr>
    <a:masterClrMapping/>
  </p:clrMapOvr>
  <p:transition spd="slow">
    <p:push/>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564" y="835901"/>
            <a:ext cx="2333625"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4168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564" y="835901"/>
            <a:ext cx="2333625"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06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pic>
        <p:nvPicPr>
          <p:cNvPr id="1026" name="Picture 2" descr="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8564" y="835901"/>
            <a:ext cx="2333625" cy="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8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3"/>
          <a:stretch>
            <a:fillRect/>
          </a:stretch>
        </p:blipFill>
        <p:spPr>
          <a:xfrm>
            <a:off x="5097247" y="1038746"/>
            <a:ext cx="1590675" cy="1476375"/>
          </a:xfrm>
          <a:prstGeom prst="rect">
            <a:avLst/>
          </a:prstGeom>
        </p:spPr>
      </p:pic>
    </p:spTree>
    <p:extLst>
      <p:ext uri="{BB962C8B-B14F-4D97-AF65-F5344CB8AC3E}">
        <p14:creationId xmlns:p14="http://schemas.microsoft.com/office/powerpoint/2010/main" val="4281476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25560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2701" y="5377983"/>
            <a:ext cx="1774089" cy="1186946"/>
          </a:xfrm>
          <a:prstGeom prst="rect">
            <a:avLst/>
          </a:prstGeom>
        </p:spPr>
      </p:pic>
      <p:sp>
        <p:nvSpPr>
          <p:cNvPr id="2" name="Title 1"/>
          <p:cNvSpPr>
            <a:spLocks noGrp="1"/>
          </p:cNvSpPr>
          <p:nvPr>
            <p:ph type="title"/>
          </p:nvPr>
        </p:nvSpPr>
        <p:spPr/>
        <p:txBody>
          <a:bodyPr/>
          <a:lstStyle/>
          <a:p>
            <a:r>
              <a:rPr lang="en-US" dirty="0" smtClean="0"/>
              <a:t>Real-time is everywhere…</a:t>
            </a:r>
            <a:endParaRPr lang="en-US" dirty="0"/>
          </a:p>
        </p:txBody>
      </p:sp>
      <p:sp>
        <p:nvSpPr>
          <p:cNvPr id="6" name="Cloud 5"/>
          <p:cNvSpPr/>
          <p:nvPr/>
        </p:nvSpPr>
        <p:spPr bwMode="auto">
          <a:xfrm>
            <a:off x="3514725" y="2740044"/>
            <a:ext cx="4648200" cy="21726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0 w 43256"/>
              <a:gd name="connsiteY8" fmla="*/ 2646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2228 w 43256"/>
              <a:gd name="connsiteY11" fmla="*/ 15940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334" y="24953"/>
                </a:moveTo>
                <a:cubicBezTo>
                  <a:pt x="1450" y="25047"/>
                  <a:pt x="2961" y="25852"/>
                  <a:pt x="2196" y="25239"/>
                </a:cubicBezTo>
                <a:moveTo>
                  <a:pt x="6227" y="34975"/>
                </a:moveTo>
                <a:cubicBezTo>
                  <a:pt x="5872" y="35168"/>
                  <a:pt x="6236" y="35079"/>
                  <a:pt x="5856" y="35139"/>
                </a:cubicBezTo>
                <a:moveTo>
                  <a:pt x="16514" y="38949"/>
                </a:moveTo>
                <a:cubicBezTo>
                  <a:pt x="16247" y="38403"/>
                  <a:pt x="16391" y="39552"/>
                  <a:pt x="16214" y="38941"/>
                </a:cubicBezTo>
                <a:moveTo>
                  <a:pt x="28725" y="36234"/>
                </a:moveTo>
                <a:cubicBezTo>
                  <a:pt x="28686" y="36881"/>
                  <a:pt x="28734" y="35897"/>
                  <a:pt x="28596" y="36519"/>
                </a:cubicBezTo>
                <a:moveTo>
                  <a:pt x="37465" y="30148"/>
                </a:moveTo>
                <a:cubicBezTo>
                  <a:pt x="37581" y="30393"/>
                  <a:pt x="37434" y="26917"/>
                  <a:pt x="37416" y="29949"/>
                </a:cubicBezTo>
                <a:moveTo>
                  <a:pt x="41834" y="15213"/>
                </a:moveTo>
                <a:cubicBezTo>
                  <a:pt x="41509" y="16245"/>
                  <a:pt x="42856" y="15212"/>
                  <a:pt x="42228" y="15940"/>
                </a:cubicBezTo>
                <a:moveTo>
                  <a:pt x="38360" y="5285"/>
                </a:moveTo>
                <a:cubicBezTo>
                  <a:pt x="38415" y="5702"/>
                  <a:pt x="38395" y="5367"/>
                  <a:pt x="38390" y="5791"/>
                </a:cubicBezTo>
                <a:moveTo>
                  <a:pt x="29667" y="2837"/>
                </a:moveTo>
                <a:cubicBezTo>
                  <a:pt x="29856" y="2254"/>
                  <a:pt x="29552" y="2685"/>
                  <a:pt x="29856" y="2199"/>
                </a:cubicBezTo>
                <a:moveTo>
                  <a:pt x="22407" y="3821"/>
                </a:moveTo>
                <a:cubicBezTo>
                  <a:pt x="22484" y="3339"/>
                  <a:pt x="22375" y="3630"/>
                  <a:pt x="22536" y="3189"/>
                </a:cubicBezTo>
                <a:moveTo>
                  <a:pt x="14036" y="5051"/>
                </a:moveTo>
                <a:cubicBezTo>
                  <a:pt x="14508" y="5427"/>
                  <a:pt x="14022" y="5122"/>
                  <a:pt x="14000" y="4991"/>
                </a:cubicBezTo>
                <a:moveTo>
                  <a:pt x="3933" y="14565"/>
                </a:moveTo>
                <a:cubicBezTo>
                  <a:pt x="3830" y="14101"/>
                  <a:pt x="3984" y="14710"/>
                  <a:pt x="3936" y="14229"/>
                </a:cubicBezTo>
              </a:path>
            </a:pathLst>
          </a:custGeom>
          <a:solidFill>
            <a:schemeClr val="accent4">
              <a:lumMod val="20000"/>
              <a:lumOff val="80000"/>
            </a:schemeClr>
          </a:solidFill>
          <a:ln>
            <a:solidFill>
              <a:schemeClr val="accent4">
                <a:lumMod val="40000"/>
                <a:lumOff val="60000"/>
              </a:schemeClr>
            </a:solid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600" b="1" dirty="0" smtClean="0">
              <a:solidFill>
                <a:schemeClr val="tx1"/>
              </a:solidFill>
            </a:endParaRPr>
          </a:p>
        </p:txBody>
      </p:sp>
      <p:cxnSp>
        <p:nvCxnSpPr>
          <p:cNvPr id="12" name="Straight Arrow Connector 11"/>
          <p:cNvCxnSpPr/>
          <p:nvPr/>
        </p:nvCxnSpPr>
        <p:spPr>
          <a:xfrm flipV="1">
            <a:off x="2973199" y="4618906"/>
            <a:ext cx="797144" cy="685800"/>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1349727" y="5990501"/>
            <a:ext cx="1982435" cy="369332"/>
          </a:xfrm>
          <a:prstGeom prst="rect">
            <a:avLst/>
          </a:prstGeom>
          <a:noFill/>
        </p:spPr>
        <p:txBody>
          <a:bodyPr wrap="square" rtlCol="0">
            <a:spAutoFit/>
          </a:bodyPr>
          <a:lstStyle/>
          <a:p>
            <a:pPr algn="ctr"/>
            <a:r>
              <a:rPr lang="en-US" dirty="0" smtClean="0">
                <a:latin typeface="Segoe UI Semibold" panose="020B0702040204020203" pitchFamily="34" charset="0"/>
                <a:cs typeface="Segoe UI Semibold" panose="020B0702040204020203" pitchFamily="34" charset="0"/>
              </a:rPr>
              <a:t>Social </a:t>
            </a:r>
            <a:r>
              <a:rPr lang="en-US" dirty="0" smtClean="0"/>
              <a:t>media</a:t>
            </a:r>
            <a:endParaRPr lang="en-US" dirty="0"/>
          </a:p>
        </p:txBody>
      </p:sp>
      <p:cxnSp>
        <p:nvCxnSpPr>
          <p:cNvPr id="14" name="Straight Arrow Connector 13"/>
          <p:cNvCxnSpPr/>
          <p:nvPr/>
        </p:nvCxnSpPr>
        <p:spPr>
          <a:xfrm>
            <a:off x="3332162" y="2732956"/>
            <a:ext cx="531922" cy="37147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675657" y="2685176"/>
            <a:ext cx="1498167" cy="369332"/>
          </a:xfrm>
          <a:prstGeom prst="rect">
            <a:avLst/>
          </a:prstGeom>
          <a:noFill/>
        </p:spPr>
        <p:txBody>
          <a:bodyPr wrap="none" rtlCol="0">
            <a:spAutoFit/>
          </a:bodyPr>
          <a:lstStyle/>
          <a:p>
            <a:pPr algn="ctr"/>
            <a:r>
              <a:rPr lang="en-US" dirty="0" smtClean="0">
                <a:latin typeface="Segoe UI Semibold" panose="020B0702040204020203" pitchFamily="34" charset="0"/>
                <a:cs typeface="Segoe UI Semibold" panose="020B0702040204020203" pitchFamily="34" charset="0"/>
              </a:rPr>
              <a:t>Stock tickers</a:t>
            </a:r>
            <a:endParaRPr lang="en-US" dirty="0">
              <a:latin typeface="Segoe UI Semibold" panose="020B0702040204020203" pitchFamily="34" charset="0"/>
              <a:cs typeface="Segoe UI Semibold" panose="020B0702040204020203" pitchFamily="34" charset="0"/>
            </a:endParaRPr>
          </a:p>
        </p:txBody>
      </p:sp>
      <p:sp>
        <p:nvSpPr>
          <p:cNvPr id="16" name="TextBox 15"/>
          <p:cNvSpPr txBox="1"/>
          <p:nvPr/>
        </p:nvSpPr>
        <p:spPr>
          <a:xfrm>
            <a:off x="5195920" y="2062495"/>
            <a:ext cx="1393330" cy="369332"/>
          </a:xfrm>
          <a:prstGeom prst="rect">
            <a:avLst/>
          </a:prstGeom>
          <a:noFill/>
        </p:spPr>
        <p:txBody>
          <a:bodyPr wrap="none" rtlCol="0">
            <a:spAutoFit/>
          </a:bodyPr>
          <a:lstStyle/>
          <a:p>
            <a:pPr algn="ctr"/>
            <a:r>
              <a:rPr lang="en-US" dirty="0" smtClean="0"/>
              <a:t>RSS    </a:t>
            </a:r>
            <a:r>
              <a:rPr lang="en-US" dirty="0" smtClean="0">
                <a:latin typeface="Segoe UI Semibold" panose="020B0702040204020203" pitchFamily="34" charset="0"/>
                <a:cs typeface="Segoe UI Semibold" panose="020B0702040204020203" pitchFamily="34" charset="0"/>
              </a:rPr>
              <a:t>feeds</a:t>
            </a:r>
            <a:endParaRPr lang="en-US" dirty="0">
              <a:latin typeface="Segoe UI Semibold" panose="020B0702040204020203" pitchFamily="34" charset="0"/>
              <a:cs typeface="Segoe UI Semibold" panose="020B0702040204020203" pitchFamily="34" charset="0"/>
            </a:endParaRPr>
          </a:p>
        </p:txBody>
      </p:sp>
      <p:cxnSp>
        <p:nvCxnSpPr>
          <p:cNvPr id="17" name="Straight Arrow Connector 16"/>
          <p:cNvCxnSpPr/>
          <p:nvPr/>
        </p:nvCxnSpPr>
        <p:spPr>
          <a:xfrm>
            <a:off x="5789612" y="2009056"/>
            <a:ext cx="0" cy="709431"/>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7799307" y="2466256"/>
            <a:ext cx="504905" cy="515069"/>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8405401" y="2343734"/>
            <a:ext cx="604653" cy="369332"/>
          </a:xfrm>
          <a:prstGeom prst="rect">
            <a:avLst/>
          </a:prstGeom>
          <a:noFill/>
        </p:spPr>
        <p:txBody>
          <a:bodyPr wrap="none" rtlCol="0">
            <a:spAutoFit/>
          </a:bodyPr>
          <a:lstStyle/>
          <a:p>
            <a:pPr algn="ctr"/>
            <a:r>
              <a:rPr lang="en-US" dirty="0">
                <a:latin typeface="Segoe UI Semibold" panose="020B0702040204020203" pitchFamily="34" charset="0"/>
                <a:cs typeface="Segoe UI Semibold" panose="020B0702040204020203" pitchFamily="34" charset="0"/>
              </a:rPr>
              <a:t>GPS</a:t>
            </a:r>
          </a:p>
        </p:txBody>
      </p:sp>
      <p:cxnSp>
        <p:nvCxnSpPr>
          <p:cNvPr id="20" name="Straight Arrow Connector 19"/>
          <p:cNvCxnSpPr/>
          <p:nvPr/>
        </p:nvCxnSpPr>
        <p:spPr>
          <a:xfrm flipH="1" flipV="1">
            <a:off x="7846828" y="4412512"/>
            <a:ext cx="628834" cy="549294"/>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8611460" y="4504292"/>
            <a:ext cx="2267224" cy="369332"/>
          </a:xfrm>
          <a:prstGeom prst="rect">
            <a:avLst/>
          </a:prstGeom>
          <a:noFill/>
        </p:spPr>
        <p:txBody>
          <a:bodyPr wrap="none" rtlCol="0">
            <a:spAutoFit/>
          </a:bodyPr>
          <a:lstStyle/>
          <a:p>
            <a:pPr algn="ctr"/>
            <a:r>
              <a:rPr lang="en-US" dirty="0" smtClean="0"/>
              <a:t>Server </a:t>
            </a:r>
            <a:r>
              <a:rPr lang="en-US" dirty="0">
                <a:latin typeface="Segoe UI Semibold" panose="020B0702040204020203" pitchFamily="34" charset="0"/>
                <a:cs typeface="Segoe UI Semibold" panose="020B0702040204020203" pitchFamily="34" charset="0"/>
              </a:rPr>
              <a:t>management</a:t>
            </a:r>
          </a:p>
        </p:txBody>
      </p:sp>
      <p:cxnSp>
        <p:nvCxnSpPr>
          <p:cNvPr id="22" name="Straight Arrow Connector 21"/>
          <p:cNvCxnSpPr/>
          <p:nvPr/>
        </p:nvCxnSpPr>
        <p:spPr>
          <a:xfrm flipV="1">
            <a:off x="6037439" y="4968513"/>
            <a:ext cx="0" cy="67238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516" y="3200719"/>
            <a:ext cx="3790791" cy="121920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0822" y="1477179"/>
            <a:ext cx="1670283" cy="1113522"/>
          </a:xfrm>
          <a:prstGeom prst="rect">
            <a:avLst/>
          </a:prstGeom>
          <a:effectLst>
            <a:outerShdw blurRad="50800" dist="38100" dir="2700000" algn="tl" rotWithShape="0">
              <a:prstClr val="black">
                <a:alpha val="40000"/>
              </a:prstClr>
            </a:outerShdw>
          </a:effectLst>
        </p:spPr>
      </p:pic>
      <p:sp>
        <p:nvSpPr>
          <p:cNvPr id="23" name="TextBox 22"/>
          <p:cNvSpPr txBox="1"/>
          <p:nvPr/>
        </p:nvSpPr>
        <p:spPr>
          <a:xfrm>
            <a:off x="6402746" y="5547524"/>
            <a:ext cx="1208087" cy="369332"/>
          </a:xfrm>
          <a:prstGeom prst="rect">
            <a:avLst/>
          </a:prstGeom>
          <a:noFill/>
        </p:spPr>
        <p:txBody>
          <a:bodyPr wrap="square" rtlCol="0">
            <a:spAutoFit/>
          </a:bodyPr>
          <a:lstStyle/>
          <a:p>
            <a:pPr algn="ctr"/>
            <a:r>
              <a:rPr lang="en-US" dirty="0" smtClean="0"/>
              <a:t>UI </a:t>
            </a:r>
            <a:r>
              <a:rPr lang="en-US" dirty="0">
                <a:latin typeface="Segoe UI Semibold" panose="020B0702040204020203" pitchFamily="34" charset="0"/>
                <a:cs typeface="Segoe UI Semibold" panose="020B0702040204020203" pitchFamily="34" charset="0"/>
              </a:rPr>
              <a:t>events</a:t>
            </a:r>
          </a:p>
        </p:txBody>
      </p:sp>
      <p:pic>
        <p:nvPicPr>
          <p:cNvPr id="1034" name="Picture 10" descr="http://iconshots.com/wp-content/uploads/2013/02/twitter-vector-150x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09739" y="4904656"/>
            <a:ext cx="1081868" cy="10818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1460" y="4974483"/>
            <a:ext cx="2242240" cy="120068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upload.wikimedia.org/wikipedia/commons/thumb/3/3e/Navstar-2.jpg/220px-Navstar-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5401" y="1081619"/>
            <a:ext cx="1232447" cy="123244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files.softicons.com/download/android-icons/android-application-icons-2-by-bharath-prabhuswamy/png/600x600/RS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1094" y="972320"/>
            <a:ext cx="1019352" cy="10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52"/>
                                        </p:tgtEl>
                                        <p:attrNameLst>
                                          <p:attrName>style.visibility</p:attrName>
                                        </p:attrNameLst>
                                      </p:cBhvr>
                                      <p:to>
                                        <p:strVal val="visible"/>
                                      </p:to>
                                    </p:set>
                                    <p:animEffect transition="in" filter="fade">
                                      <p:cBhvr>
                                        <p:cTn id="14" dur="500"/>
                                        <p:tgtEl>
                                          <p:spTgt spid="1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46"/>
                                        </p:tgtEl>
                                        <p:attrNameLst>
                                          <p:attrName>style.visibility</p:attrName>
                                        </p:attrNameLst>
                                      </p:cBhvr>
                                      <p:to>
                                        <p:strVal val="visible"/>
                                      </p:to>
                                    </p:set>
                                    <p:animEffect transition="in" filter="fade">
                                      <p:cBhvr>
                                        <p:cTn id="21" dur="500"/>
                                        <p:tgtEl>
                                          <p:spTgt spid="10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42"/>
                                        </p:tgtEl>
                                        <p:attrNameLst>
                                          <p:attrName>style.visibility</p:attrName>
                                        </p:attrNameLst>
                                      </p:cBhvr>
                                      <p:to>
                                        <p:strVal val="visible"/>
                                      </p:to>
                                    </p:set>
                                    <p:animEffect transition="in" filter="fade">
                                      <p:cBhvr>
                                        <p:cTn id="28" dur="500"/>
                                        <p:tgtEl>
                                          <p:spTgt spid="10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500"/>
                                        <p:tgtEl>
                                          <p:spTgt spid="17"/>
                                        </p:tgtEl>
                                      </p:cBhvr>
                                    </p:animEffect>
                                  </p:childTnLst>
                                </p:cTn>
                              </p:par>
                              <p:par>
                                <p:cTn id="54" presetID="22" presetClass="entr" presetSubtype="2"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P spid="21"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47540" y="4419600"/>
            <a:ext cx="1439461" cy="2133600"/>
          </a:xfrm>
          <a:prstGeom prst="rect">
            <a:avLst/>
          </a:prstGeom>
        </p:spPr>
      </p:pic>
      <p:sp>
        <p:nvSpPr>
          <p:cNvPr id="2" name="Title 1"/>
          <p:cNvSpPr>
            <a:spLocks noGrp="1"/>
          </p:cNvSpPr>
          <p:nvPr>
            <p:ph type="title"/>
          </p:nvPr>
        </p:nvSpPr>
        <p:spPr/>
        <p:txBody>
          <a:bodyPr>
            <a:normAutofit/>
          </a:bodyPr>
          <a:lstStyle/>
          <a:p>
            <a:r>
              <a:rPr lang="en-US" dirty="0" smtClean="0"/>
              <a:t>Top-rated </a:t>
            </a:r>
            <a:r>
              <a:rPr lang="en-US" smtClean="0"/>
              <a:t>Movies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&lt;User,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&lt;Video&gt;&gt; </a:t>
            </a:r>
            <a:r>
              <a:rPr lang="en-US" sz="2000" dirty="0" err="1" smtClean="0">
                <a:solidFill>
                  <a:schemeClr val="tx1"/>
                </a:solidFill>
                <a:latin typeface="Consolas"/>
                <a:cs typeface="Consolas"/>
              </a:rPr>
              <a:t>getTopRatedFilms</a:t>
            </a:r>
            <a:r>
              <a:rPr lang="en-US" sz="2000" dirty="0" smtClean="0">
                <a:solidFill>
                  <a:schemeClr val="tx1"/>
                </a:solidFill>
                <a:latin typeface="Consolas"/>
                <a:cs typeface="Consolas"/>
              </a:rPr>
              <a:t> </a:t>
            </a:r>
            <a:r>
              <a:rPr lang="en-US" sz="2000" dirty="0">
                <a:solidFill>
                  <a:schemeClr val="tx1"/>
                </a:solidFill>
                <a:latin typeface="Consolas"/>
                <a:cs typeface="Consolas"/>
              </a:rPr>
              <a:t>= user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user.VideoLists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videoList</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videoList.Videos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Where</a:t>
            </a:r>
            <a:r>
              <a:rPr lang="en-US" sz="2000" dirty="0" smtClean="0">
                <a:solidFill>
                  <a:schemeClr val="tx1"/>
                </a:solidFill>
                <a:latin typeface="Consolas"/>
                <a:cs typeface="Consolas"/>
              </a:rPr>
              <a:t>(video </a:t>
            </a:r>
            <a:r>
              <a:rPr lang="en-US" sz="2000" dirty="0">
                <a:solidFill>
                  <a:schemeClr val="tx1"/>
                </a:solidFill>
                <a:latin typeface="Consolas"/>
                <a:cs typeface="Consolas"/>
              </a:rPr>
              <a:t>=&gt; </a:t>
            </a:r>
            <a:r>
              <a:rPr lang="en-US" sz="2000" dirty="0" err="1" smtClean="0">
                <a:solidFill>
                  <a:schemeClr val="tx1"/>
                </a:solidFill>
                <a:latin typeface="Consolas"/>
                <a:cs typeface="Consolas"/>
              </a:rPr>
              <a:t>video.Rating</a:t>
            </a:r>
            <a:r>
              <a:rPr lang="en-US" sz="2000" dirty="0" smtClean="0">
                <a:solidFill>
                  <a:schemeClr val="tx1"/>
                </a:solidFill>
                <a:latin typeface="Consolas"/>
                <a:cs typeface="Consolas"/>
              </a:rPr>
              <a:t> </a:t>
            </a:r>
            <a:r>
              <a:rPr lang="en-US" sz="2000" dirty="0">
                <a:solidFill>
                  <a:schemeClr val="tx1"/>
                </a:solidFill>
                <a:latin typeface="Consolas"/>
                <a:cs typeface="Consolas"/>
              </a:rPr>
              <a:t>=== 5.0</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getTopRatedFilms</a:t>
            </a:r>
            <a:r>
              <a:rPr lang="en-US" sz="2000" dirty="0">
                <a:solidFill>
                  <a:schemeClr val="tx1"/>
                </a:solidFill>
                <a:latin typeface="Consolas"/>
                <a:cs typeface="Consolas"/>
              </a:rPr>
              <a:t>(user</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(film </a:t>
            </a:r>
            <a:r>
              <a:rPr lang="en-US" sz="2000" dirty="0">
                <a:solidFill>
                  <a:schemeClr val="tx1"/>
                </a:solidFill>
                <a:latin typeface="Consolas"/>
                <a:cs typeface="Consolas"/>
              </a:rPr>
              <a:t>=&gt; </a:t>
            </a:r>
            <a:r>
              <a:rPr lang="en-US" sz="2000" dirty="0" err="1" smtClean="0">
                <a:solidFill>
                  <a:schemeClr val="tx1"/>
                </a:solidFill>
                <a:latin typeface="Consolas"/>
                <a:cs typeface="Consolas"/>
              </a:rPr>
              <a:t>Console.WriteLine</a:t>
            </a:r>
            <a:r>
              <a:rPr lang="en-US" sz="2000" dirty="0" smtClean="0">
                <a:solidFill>
                  <a:schemeClr val="tx1"/>
                </a:solidFill>
                <a:latin typeface="Consolas"/>
                <a:cs typeface="Consolas"/>
              </a:rPr>
              <a:t>(film</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4"/>
          <a:stretch>
            <a:fillRect/>
          </a:stretch>
        </p:blipFill>
        <p:spPr>
          <a:xfrm>
            <a:off x="8712742" y="4267200"/>
            <a:ext cx="1498058" cy="2222662"/>
          </a:xfrm>
          <a:prstGeom prst="rect">
            <a:avLst/>
          </a:prstGeom>
        </p:spPr>
      </p:pic>
      <p:pic>
        <p:nvPicPr>
          <p:cNvPr id="5" name="Picture 4"/>
          <p:cNvPicPr>
            <a:picLocks noChangeAspect="1"/>
          </p:cNvPicPr>
          <p:nvPr/>
        </p:nvPicPr>
        <p:blipFill>
          <a:blip r:embed="rId5"/>
          <a:stretch>
            <a:fillRect/>
          </a:stretch>
        </p:blipFill>
        <p:spPr>
          <a:xfrm>
            <a:off x="8534401" y="4114800"/>
            <a:ext cx="1585211" cy="2260600"/>
          </a:xfrm>
          <a:prstGeom prst="rect">
            <a:avLst/>
          </a:prstGeom>
        </p:spPr>
      </p:pic>
    </p:spTree>
    <p:extLst>
      <p:ext uri="{BB962C8B-B14F-4D97-AF65-F5344CB8AC3E}">
        <p14:creationId xmlns:p14="http://schemas.microsoft.com/office/powerpoint/2010/main" val="268747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latin typeface="Avenir Medium"/>
                <a:cs typeface="Avenir Medium"/>
              </a:rPr>
              <a:t>What if I told you…</a:t>
            </a:r>
          </a:p>
        </p:txBody>
      </p:sp>
      <p:sp>
        <p:nvSpPr>
          <p:cNvPr id="5" name="TextBox 4"/>
          <p:cNvSpPr txBox="1"/>
          <p:nvPr/>
        </p:nvSpPr>
        <p:spPr>
          <a:xfrm>
            <a:off x="2811393" y="2209800"/>
            <a:ext cx="7346792" cy="584776"/>
          </a:xfrm>
          <a:prstGeom prst="rect">
            <a:avLst/>
          </a:prstGeom>
          <a:noFill/>
        </p:spPr>
        <p:txBody>
          <a:bodyPr wrap="none" rtlCol="0">
            <a:spAutoFit/>
          </a:bodyPr>
          <a:lstStyle/>
          <a:p>
            <a:r>
              <a:rPr lang="en-US" sz="3200" dirty="0">
                <a:latin typeface="Avenir Medium"/>
                <a:cs typeface="Avenir Medium"/>
              </a:rPr>
              <a:t>…that you could create a drag event…</a:t>
            </a:r>
          </a:p>
        </p:txBody>
      </p:sp>
      <p:sp>
        <p:nvSpPr>
          <p:cNvPr id="8" name="TextBox 7"/>
          <p:cNvSpPr txBox="1"/>
          <p:nvPr/>
        </p:nvSpPr>
        <p:spPr>
          <a:xfrm>
            <a:off x="3930186" y="4673024"/>
            <a:ext cx="6509214" cy="584776"/>
          </a:xfrm>
          <a:prstGeom prst="rect">
            <a:avLst/>
          </a:prstGeom>
          <a:noFill/>
        </p:spPr>
        <p:txBody>
          <a:bodyPr wrap="none" rtlCol="0">
            <a:spAutoFit/>
          </a:bodyPr>
          <a:lstStyle/>
          <a:p>
            <a:r>
              <a:rPr lang="en-US" sz="3200" dirty="0">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spTree>
    <p:extLst>
      <p:ext uri="{BB962C8B-B14F-4D97-AF65-F5344CB8AC3E}">
        <p14:creationId xmlns:p14="http://schemas.microsoft.com/office/powerpoint/2010/main" val="24424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Drags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&lt;Element,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&lt;Event&lt;</a:t>
            </a:r>
            <a:r>
              <a:rPr lang="en-US" sz="2000" dirty="0" err="1" smtClean="0">
                <a:solidFill>
                  <a:srgbClr val="0070C0"/>
                </a:solidFill>
                <a:latin typeface="Consolas"/>
                <a:cs typeface="Consolas"/>
              </a:rPr>
              <a:t>EventArgs</a:t>
            </a:r>
            <a:r>
              <a:rPr lang="en-US" sz="2000" dirty="0" smtClean="0">
                <a:solidFill>
                  <a:srgbClr val="0070C0"/>
                </a:solidFill>
                <a:latin typeface="Consolas"/>
                <a:cs typeface="Consolas"/>
              </a:rPr>
              <a:t>&gt;&gt; </a:t>
            </a:r>
            <a:r>
              <a:rPr lang="en-US" sz="2000" dirty="0" err="1" smtClean="0">
                <a:solidFill>
                  <a:schemeClr val="tx1"/>
                </a:solidFill>
                <a:latin typeface="Consolas"/>
                <a:cs typeface="Consolas"/>
              </a:rPr>
              <a:t>getElementDrags</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elmt</a:t>
            </a:r>
            <a:r>
              <a:rPr lang="en-US" sz="2000" dirty="0">
                <a:solidFill>
                  <a:schemeClr val="tx1"/>
                </a:solidFill>
                <a:latin typeface="Consolas"/>
                <a:cs typeface="Consolas"/>
              </a:rPr>
              <a:t>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elmt.MouseDowns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mouseDown</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mainWindow.MouseMoves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b="1" strike="sngStrike" dirty="0" smtClean="0">
                <a:solidFill>
                  <a:schemeClr val="tx1"/>
                </a:solidFill>
                <a:latin typeface="Consolas"/>
                <a:cs typeface="Consolas"/>
              </a:rPr>
              <a:t>Where</a:t>
            </a:r>
            <a:r>
              <a:rPr lang="en-US" sz="2000" b="1" dirty="0" smtClean="0">
                <a:solidFill>
                  <a:schemeClr val="tx1"/>
                </a:solidFill>
                <a:latin typeface="Consolas"/>
                <a:cs typeface="Consolas"/>
              </a:rPr>
              <a:t> .</a:t>
            </a:r>
            <a:r>
              <a:rPr lang="en-US" sz="2000" b="1" dirty="0" err="1" smtClean="0">
                <a:solidFill>
                  <a:schemeClr val="tx1"/>
                </a:solidFill>
                <a:latin typeface="Consolas"/>
                <a:cs typeface="Consolas"/>
              </a:rPr>
              <a:t>TakeUntil</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elmt.MouseUps</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getElementDrags</a:t>
            </a:r>
            <a:r>
              <a:rPr lang="en-US" sz="2000" dirty="0">
                <a:solidFill>
                  <a:schemeClr val="tx1"/>
                </a:solidFill>
                <a:latin typeface="Consolas"/>
                <a:cs typeface="Consolas"/>
              </a:rPr>
              <a:t>(image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pos</a:t>
            </a:r>
            <a:r>
              <a:rPr lang="en-US" sz="2000" dirty="0" smtClean="0">
                <a:solidFill>
                  <a:schemeClr val="tx1"/>
                </a:solidFill>
                <a:latin typeface="Consolas"/>
                <a:cs typeface="Consolas"/>
              </a:rPr>
              <a:t> </a:t>
            </a:r>
            <a:r>
              <a:rPr lang="en-US" sz="2000" dirty="0">
                <a:solidFill>
                  <a:schemeClr val="tx1"/>
                </a:solidFill>
                <a:latin typeface="Consolas"/>
                <a:cs typeface="Consolas"/>
              </a:rPr>
              <a:t>=&gt; </a:t>
            </a:r>
            <a:r>
              <a:rPr lang="en-US" sz="2000" dirty="0" err="1" smtClean="0">
                <a:solidFill>
                  <a:schemeClr val="tx1"/>
                </a:solidFill>
                <a:latin typeface="Consolas"/>
                <a:cs typeface="Consolas"/>
              </a:rPr>
              <a:t>image.Position</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pos</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0882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Ordinary Interactive Programming</a:t>
            </a:r>
            <a:endParaRPr lang="en-US" dirty="0"/>
          </a:p>
        </p:txBody>
      </p:sp>
      <p:sp>
        <p:nvSpPr>
          <p:cNvPr id="6" name="Content Placeholder 5"/>
          <p:cNvSpPr>
            <a:spLocks noGrp="1"/>
          </p:cNvSpPr>
          <p:nvPr>
            <p:ph idx="1"/>
          </p:nvPr>
        </p:nvSpPr>
        <p:spPr>
          <a:xfrm>
            <a:off x="431370" y="1342293"/>
            <a:ext cx="6391460" cy="4852255"/>
          </a:xfrm>
        </p:spPr>
        <p:txBody>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try</a:t>
            </a:r>
            <a:r>
              <a:rPr lang="en-US" dirty="0">
                <a:solidFill>
                  <a:srgbClr val="000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foreach</a:t>
            </a: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var</a:t>
            </a:r>
            <a:r>
              <a:rPr lang="en-US" dirty="0">
                <a:solidFill>
                  <a:srgbClr val="000000"/>
                </a:solidFill>
                <a:ea typeface="Times New Roman" panose="02020603050405020304" pitchFamily="18" charset="0"/>
                <a:cs typeface="Times New Roman" panose="02020603050405020304" pitchFamily="18" charset="0"/>
              </a:rPr>
              <a:t> item </a:t>
            </a:r>
            <a:r>
              <a:rPr lang="en-US" dirty="0">
                <a:solidFill>
                  <a:srgbClr val="0000FF"/>
                </a:solidFill>
                <a:ea typeface="Times New Roman" panose="02020603050405020304" pitchFamily="18" charset="0"/>
                <a:cs typeface="Times New Roman" panose="02020603050405020304" pitchFamily="18" charset="0"/>
              </a:rPr>
              <a:t>in</a:t>
            </a:r>
            <a:r>
              <a:rPr lang="en-US" dirty="0">
                <a:solidFill>
                  <a:srgbClr val="000000"/>
                </a:solidFill>
                <a:ea typeface="Times New Roman" panose="02020603050405020304" pitchFamily="18" charset="0"/>
                <a:cs typeface="Times New Roman" panose="02020603050405020304" pitchFamily="18" charset="0"/>
              </a:rPr>
              <a:t> collection)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00"/>
                </a:solidFill>
                <a:ea typeface="Times New Roman" panose="02020603050405020304" pitchFamily="18" charset="0"/>
                <a:cs typeface="Times New Roman" panose="02020603050405020304" pitchFamily="18" charset="0"/>
              </a:rPr>
              <a:t>DoSomething</a:t>
            </a: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catch</a:t>
            </a:r>
            <a:r>
              <a:rPr lang="en-US" dirty="0">
                <a:solidFill>
                  <a:srgbClr val="000000"/>
                </a:solidFill>
                <a:ea typeface="Times New Roman" panose="02020603050405020304" pitchFamily="18" charset="0"/>
                <a:cs typeface="Times New Roman" panose="02020603050405020304" pitchFamily="18" charset="0"/>
              </a:rPr>
              <a:t> (</a:t>
            </a:r>
            <a:r>
              <a:rPr lang="en-US" dirty="0">
                <a:solidFill>
                  <a:srgbClr val="2B91AF"/>
                </a:solidFill>
                <a:ea typeface="Times New Roman" panose="02020603050405020304" pitchFamily="18" charset="0"/>
                <a:cs typeface="Times New Roman" panose="02020603050405020304" pitchFamily="18" charset="0"/>
              </a:rPr>
              <a:t>Exception</a:t>
            </a:r>
            <a:r>
              <a:rPr lang="en-US" dirty="0">
                <a:solidFill>
                  <a:srgbClr val="000000"/>
                </a:solidFill>
                <a:ea typeface="Times New Roman" panose="02020603050405020304" pitchFamily="18" charset="0"/>
                <a:cs typeface="Times New Roman" panose="02020603050405020304" pitchFamily="18" charset="0"/>
              </a:rPr>
              <a:t> 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smtClean="0">
                <a:solidFill>
                  <a:schemeClr val="tx1"/>
                </a:solidFill>
                <a:ea typeface="Times New Roman" panose="02020603050405020304" pitchFamily="18" charset="0"/>
                <a:cs typeface="Times New Roman" panose="02020603050405020304" pitchFamily="18" charset="0"/>
              </a:rPr>
              <a:t>HandleOrThrow</a:t>
            </a:r>
            <a:r>
              <a:rPr lang="en-US" dirty="0" smtClean="0">
                <a:solidFill>
                  <a:schemeClr val="tx1"/>
                </a:solidFill>
                <a:ea typeface="Times New Roman" panose="02020603050405020304" pitchFamily="18" charset="0"/>
                <a:cs typeface="Times New Roman" panose="02020603050405020304" pitchFamily="18" charset="0"/>
              </a:rPr>
              <a:t>(e);</a:t>
            </a:r>
            <a:endPar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ea typeface="Times New Roman" panose="02020603050405020304" pitchFamily="18"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chemeClr val="tx1"/>
                </a:solidFill>
                <a:ea typeface="Times New Roman" panose="02020603050405020304" pitchFamily="18" charset="0"/>
                <a:cs typeface="Times New Roman" panose="02020603050405020304" pitchFamily="18" charset="0"/>
              </a:rPr>
              <a:t>DoCleanup</a:t>
            </a:r>
            <a:r>
              <a:rPr lang="en-US" dirty="0" smtClean="0">
                <a:solidFill>
                  <a:schemeClr val="tx1"/>
                </a:solidFill>
                <a:ea typeface="Times New Roman" panose="02020603050405020304" pitchFamily="18" charset="0"/>
                <a:cs typeface="Times New Roman" panose="02020603050405020304" pitchFamily="18" charset="0"/>
              </a:rPr>
              <a:t>();</a:t>
            </a:r>
            <a:r>
              <a:rPr lang="en-US" dirty="0">
                <a:solidFill>
                  <a:srgbClr val="008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cxnSp>
        <p:nvCxnSpPr>
          <p:cNvPr id="11" name="Straight Arrow Connector 10"/>
          <p:cNvCxnSpPr/>
          <p:nvPr/>
        </p:nvCxnSpPr>
        <p:spPr>
          <a:xfrm flipH="1">
            <a:off x="5117124" y="2404393"/>
            <a:ext cx="2584938" cy="22284"/>
          </a:xfrm>
          <a:prstGeom prst="straightConnector1">
            <a:avLst/>
          </a:prstGeom>
          <a:ln w="63500">
            <a:solidFill>
              <a:schemeClr val="accent3"/>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2738" y="2142783"/>
            <a:ext cx="1959191" cy="523220"/>
          </a:xfrm>
          <a:prstGeom prst="rect">
            <a:avLst/>
          </a:prstGeom>
          <a:noFill/>
        </p:spPr>
        <p:txBody>
          <a:bodyPr wrap="none" rtlCol="0">
            <a:spAutoFit/>
          </a:bodyPr>
          <a:lstStyle/>
          <a:p>
            <a:r>
              <a:rPr lang="en-US" sz="2800" dirty="0" err="1" smtClean="0">
                <a:solidFill>
                  <a:schemeClr val="accent3"/>
                </a:solidFill>
                <a:latin typeface="Consolas" panose="020B0609020204030204" pitchFamily="49" charset="0"/>
                <a:cs typeface="Consolas" panose="020B0609020204030204" pitchFamily="49" charset="0"/>
              </a:rPr>
              <a:t>OnNext</a:t>
            </a:r>
            <a:r>
              <a:rPr lang="en-US" sz="2800" dirty="0" smtClean="0">
                <a:solidFill>
                  <a:schemeClr val="accent3"/>
                </a:solidFill>
                <a:latin typeface="Consolas" panose="020B0609020204030204" pitchFamily="49" charset="0"/>
                <a:cs typeface="Consolas" panose="020B0609020204030204" pitchFamily="49" charset="0"/>
              </a:rPr>
              <a:t>(T)</a:t>
            </a:r>
            <a:endParaRPr lang="en-US" sz="2800" dirty="0">
              <a:solidFill>
                <a:schemeClr val="accent3"/>
              </a:solidFill>
              <a:latin typeface="Consolas" panose="020B0609020204030204" pitchFamily="49" charset="0"/>
              <a:cs typeface="Consolas" panose="020B0609020204030204" pitchFamily="49" charset="0"/>
            </a:endParaRPr>
          </a:p>
        </p:txBody>
      </p:sp>
      <p:cxnSp>
        <p:nvCxnSpPr>
          <p:cNvPr id="17" name="Straight Arrow Connector 16"/>
          <p:cNvCxnSpPr/>
          <p:nvPr/>
        </p:nvCxnSpPr>
        <p:spPr>
          <a:xfrm flipH="1">
            <a:off x="5117124" y="3484078"/>
            <a:ext cx="2584938" cy="22284"/>
          </a:xfrm>
          <a:prstGeom prst="straightConnector1">
            <a:avLst/>
          </a:prstGeom>
          <a:ln w="63500">
            <a:solidFill>
              <a:schemeClr val="accent2">
                <a:lumMod val="75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42738" y="3222468"/>
            <a:ext cx="1959191" cy="523220"/>
          </a:xfrm>
          <a:prstGeom prst="rect">
            <a:avLst/>
          </a:prstGeom>
          <a:noFill/>
        </p:spPr>
        <p:txBody>
          <a:bodyPr wrap="none" rtlCol="0">
            <a:spAutoFit/>
          </a:bodyPr>
          <a:lstStyle/>
          <a:p>
            <a:r>
              <a:rPr lang="en-US" sz="2800" dirty="0" err="1" smtClean="0">
                <a:solidFill>
                  <a:schemeClr val="accent2"/>
                </a:solidFill>
                <a:latin typeface="Consolas" panose="020B0609020204030204" pitchFamily="49" charset="0"/>
                <a:cs typeface="Consolas" panose="020B0609020204030204" pitchFamily="49" charset="0"/>
              </a:rPr>
              <a:t>OnError</a:t>
            </a:r>
            <a:r>
              <a:rPr lang="en-US" sz="2800" dirty="0" smtClean="0">
                <a:solidFill>
                  <a:schemeClr val="accent2"/>
                </a:solidFill>
                <a:latin typeface="Consolas" panose="020B0609020204030204" pitchFamily="49" charset="0"/>
                <a:cs typeface="Consolas" panose="020B0609020204030204" pitchFamily="49" charset="0"/>
              </a:rPr>
              <a:t>()</a:t>
            </a:r>
            <a:endParaRPr lang="en-US" sz="2800" dirty="0">
              <a:solidFill>
                <a:schemeClr val="accent2"/>
              </a:solidFill>
              <a:latin typeface="Consolas" panose="020B0609020204030204" pitchFamily="49" charset="0"/>
              <a:cs typeface="Consolas" panose="020B0609020204030204" pitchFamily="49" charset="0"/>
            </a:endParaRPr>
          </a:p>
        </p:txBody>
      </p:sp>
      <p:cxnSp>
        <p:nvCxnSpPr>
          <p:cNvPr id="19" name="Straight Arrow Connector 18"/>
          <p:cNvCxnSpPr/>
          <p:nvPr/>
        </p:nvCxnSpPr>
        <p:spPr>
          <a:xfrm flipH="1">
            <a:off x="5117124" y="4733331"/>
            <a:ext cx="2584938" cy="22284"/>
          </a:xfrm>
          <a:prstGeom prst="straightConnector1">
            <a:avLst/>
          </a:prstGeom>
          <a:ln w="63500">
            <a:solidFill>
              <a:schemeClr val="accent4"/>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2738" y="4482863"/>
            <a:ext cx="2747868" cy="523220"/>
          </a:xfrm>
          <a:prstGeom prst="rect">
            <a:avLst/>
          </a:prstGeom>
          <a:noFill/>
        </p:spPr>
        <p:txBody>
          <a:bodyPr wrap="none" rtlCol="0">
            <a:spAutoFit/>
          </a:bodyPr>
          <a:lstStyle/>
          <a:p>
            <a:r>
              <a:rPr lang="en-US" sz="2800" dirty="0" err="1" smtClean="0">
                <a:solidFill>
                  <a:schemeClr val="accent4">
                    <a:lumMod val="75000"/>
                  </a:schemeClr>
                </a:solidFill>
                <a:latin typeface="Consolas" panose="020B0609020204030204" pitchFamily="49" charset="0"/>
                <a:cs typeface="Consolas" panose="020B0609020204030204" pitchFamily="49" charset="0"/>
              </a:rPr>
              <a:t>OnCompleted</a:t>
            </a:r>
            <a:r>
              <a:rPr lang="en-US" sz="2800" dirty="0" smtClean="0">
                <a:solidFill>
                  <a:schemeClr val="accent4">
                    <a:lumMod val="75000"/>
                  </a:schemeClr>
                </a:solidFill>
                <a:latin typeface="Consolas" panose="020B0609020204030204" pitchFamily="49" charset="0"/>
                <a:cs typeface="Consolas" panose="020B0609020204030204" pitchFamily="49" charset="0"/>
              </a:rPr>
              <a:t>()</a:t>
            </a:r>
            <a:endParaRPr lang="en-US" sz="2800" dirty="0">
              <a:solidFill>
                <a:schemeClr val="accent4">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48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the iterator pattern</a:t>
            </a:r>
            <a:endParaRPr lang="en-US" dirty="0"/>
          </a:p>
        </p:txBody>
      </p:sp>
      <p:pic>
        <p:nvPicPr>
          <p:cNvPr id="3074" name="Picture 2" descr="http://www.eastgate.com/Tinderbox/elements/maps/Gam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396" y="1548700"/>
            <a:ext cx="4524375" cy="4410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2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517330" y="2911837"/>
            <a:ext cx="2854571" cy="397933"/>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17330" y="3335775"/>
            <a:ext cx="2854571" cy="355600"/>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17330" y="3739174"/>
            <a:ext cx="2854571" cy="40761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Making it push-based</a:t>
            </a:r>
            <a:endParaRPr lang="en-US" dirty="0"/>
          </a:p>
        </p:txBody>
      </p:sp>
      <p:sp>
        <p:nvSpPr>
          <p:cNvPr id="20" name="Rectangle 19"/>
          <p:cNvSpPr/>
          <p:nvPr/>
        </p:nvSpPr>
        <p:spPr>
          <a:xfrm>
            <a:off x="431370" y="1538572"/>
            <a:ext cx="11194574" cy="4832092"/>
          </a:xfrm>
          <a:prstGeom prst="rect">
            <a:avLst/>
          </a:prstGeom>
        </p:spPr>
        <p:txBody>
          <a:bodyPr wrap="square">
            <a:spAutoFit/>
          </a:bodyPr>
          <a:lstStyle/>
          <a:p>
            <a:r>
              <a:rPr lang="en-US" sz="2800" dirty="0" smtClean="0">
                <a:latin typeface="Consolas" panose="020B0609020204030204" pitchFamily="49" charset="0"/>
              </a:rPr>
              <a:t>IObservable&lt;T&gt; collection = ...</a:t>
            </a:r>
          </a:p>
          <a:p>
            <a:endParaRPr lang="en-US" sz="2800" dirty="0">
              <a:solidFill>
                <a:srgbClr val="0000FF"/>
              </a:solidFill>
              <a:latin typeface="Consolas" panose="020B0609020204030204" pitchFamily="49" charset="0"/>
            </a:endParaRPr>
          </a:p>
          <a:p>
            <a:r>
              <a:rPr lang="en-US" sz="2800" dirty="0" err="1" smtClean="0">
                <a:solidFill>
                  <a:srgbClr val="0000FF"/>
                </a:solidFill>
                <a:latin typeface="Consolas" panose="020B0609020204030204" pitchFamily="49" charset="0"/>
              </a:rPr>
              <a:t>var</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obs</a:t>
            </a:r>
            <a:r>
              <a:rPr lang="en-US" sz="2800" dirty="0">
                <a:solidFill>
                  <a:srgbClr val="000000"/>
                </a:solidFill>
                <a:latin typeface="Consolas" panose="020B0609020204030204" pitchFamily="49" charset="0"/>
              </a:rPr>
              <a:t> = </a:t>
            </a:r>
            <a:r>
              <a:rPr lang="en-US" sz="2800" dirty="0" err="1" smtClean="0">
                <a:solidFill>
                  <a:srgbClr val="000000"/>
                </a:solidFill>
                <a:latin typeface="Consolas" panose="020B0609020204030204" pitchFamily="49" charset="0"/>
              </a:rPr>
              <a:t>Observer.Create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onNext</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x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DoSomething</a:t>
            </a:r>
            <a:r>
              <a:rPr lang="en-US" sz="2800" dirty="0">
                <a:solidFill>
                  <a:srgbClr val="000000"/>
                </a:solidFill>
                <a:latin typeface="Consolas" panose="020B0609020204030204" pitchFamily="49" charset="0"/>
              </a:rPr>
              <a:t>(x</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onError</a:t>
            </a:r>
            <a:r>
              <a:rPr lang="en-US" sz="2800" dirty="0" smtClean="0">
                <a:solidFill>
                  <a:srgbClr val="000000"/>
                </a:solidFill>
                <a:latin typeface="Consolas" panose="020B0609020204030204" pitchFamily="49" charset="0"/>
              </a:rPr>
              <a:t>:    </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e</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HandleError</a:t>
            </a:r>
            <a:r>
              <a:rPr lang="en-US" sz="2800" dirty="0">
                <a:solidFill>
                  <a:srgbClr val="000000"/>
                </a:solidFill>
                <a:latin typeface="Consolas" panose="020B0609020204030204" pitchFamily="49" charset="0"/>
              </a:rPr>
              <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onCompleted</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DoCleanup</a:t>
            </a:r>
            <a:r>
              <a:rPr lang="en-US" sz="2800" dirty="0" smtClean="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FF"/>
                </a:solidFill>
                <a:latin typeface="Consolas" panose="020B0609020204030204" pitchFamily="49" charset="0"/>
              </a:rPr>
              <a:t>var</a:t>
            </a:r>
            <a:r>
              <a:rPr lang="en-US" sz="2800" dirty="0" smtClean="0">
                <a:solidFill>
                  <a:srgbClr val="000000"/>
                </a:solidFill>
                <a:latin typeface="Consolas" panose="020B0609020204030204" pitchFamily="49" charset="0"/>
              </a:rPr>
              <a:t> subscription = </a:t>
            </a:r>
            <a:r>
              <a:rPr lang="en-US" sz="2800" dirty="0" err="1" smtClean="0">
                <a:solidFill>
                  <a:srgbClr val="000000"/>
                </a:solidFill>
                <a:latin typeface="Consolas" panose="020B0609020204030204" pitchFamily="49" charset="0"/>
              </a:rPr>
              <a:t>collection.Subscribe</a:t>
            </a:r>
            <a:r>
              <a:rPr lang="en-US" sz="2800" dirty="0" smtClean="0">
                <a:solidFill>
                  <a:srgbClr val="000000"/>
                </a:solidFill>
                <a:latin typeface="Consolas" panose="020B0609020204030204" pitchFamily="49" charset="0"/>
              </a:rPr>
              <a:t>(</a:t>
            </a:r>
            <a:r>
              <a:rPr lang="en-US" sz="2800" dirty="0" err="1" smtClean="0">
                <a:solidFill>
                  <a:srgbClr val="000000"/>
                </a:solidFill>
                <a:latin typeface="Consolas" panose="020B0609020204030204" pitchFamily="49" charset="0"/>
              </a:rPr>
              <a:t>obs</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smtClean="0">
                <a:solidFill>
                  <a:srgbClr val="000000"/>
                </a:solidFill>
                <a:latin typeface="Consolas" panose="020B0609020204030204" pitchFamily="49" charset="0"/>
              </a:rPr>
              <a:t> </a:t>
            </a:r>
          </a:p>
          <a:p>
            <a:r>
              <a:rPr lang="en-US" sz="2800" dirty="0" smtClean="0">
                <a:solidFill>
                  <a:srgbClr val="008000"/>
                </a:solidFill>
                <a:latin typeface="Consolas" panose="020B0609020204030204" pitchFamily="49" charset="0"/>
              </a:rPr>
              <a:t>//</a:t>
            </a:r>
            <a:r>
              <a:rPr lang="en-US" sz="2800" dirty="0">
                <a:solidFill>
                  <a:srgbClr val="008000"/>
                </a:solidFill>
                <a:latin typeface="Consolas" panose="020B0609020204030204" pitchFamily="49" charset="0"/>
              </a:rPr>
              <a:t> deterministically cleans up all </a:t>
            </a:r>
            <a:r>
              <a:rPr lang="en-US" sz="2800" dirty="0" smtClean="0">
                <a:solidFill>
                  <a:srgbClr val="008000"/>
                </a:solidFill>
                <a:latin typeface="Consolas" panose="020B0609020204030204" pitchFamily="49" charset="0"/>
              </a:rPr>
              <a:t>resources</a:t>
            </a:r>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00"/>
                </a:solidFill>
                <a:latin typeface="Consolas" panose="020B0609020204030204" pitchFamily="49" charset="0"/>
              </a:rPr>
              <a:t>subscription.Dispose</a:t>
            </a:r>
            <a:r>
              <a:rPr lang="en-US" sz="2800" dirty="0" smtClean="0">
                <a:solidFill>
                  <a:srgbClr val="000000"/>
                </a:solidFill>
                <a:latin typeface="Consolas" panose="020B0609020204030204" pitchFamily="49" charset="0"/>
              </a:rPr>
              <a:t>(); </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54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3" end="3"/>
                                            </p:txEl>
                                          </p:spTgt>
                                        </p:tgtEl>
                                        <p:attrNameLst>
                                          <p:attrName>style.visibility</p:attrName>
                                        </p:attrNameLst>
                                      </p:cBhvr>
                                      <p:to>
                                        <p:strVal val="visible"/>
                                      </p:to>
                                    </p:set>
                                    <p:animEffect transition="in" filter="fade">
                                      <p:cBhvr>
                                        <p:cTn id="32" dur="500"/>
                                        <p:tgtEl>
                                          <p:spTgt spid="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Effect transition="in" filter="fade">
                                      <p:cBhvr>
                                        <p:cTn id="3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4" grpId="0" uiExpand="1" animBg="1"/>
      <p:bldP spid="25" grpId="0" uiExpand="1" animBg="1"/>
      <p:bldP spid="20"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3"/>
                </a:solidFill>
                <a:latin typeface="+mn-lt"/>
              </a:rPr>
              <a:t>OnNext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2"/>
                </a:solidFill>
                <a:latin typeface="+mn-lt"/>
              </a:rPr>
              <a:t>OnError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smtClean="0">
                <a:solidFill>
                  <a:schemeClr val="accent4"/>
                </a:solidFill>
                <a:latin typeface="+mn-lt"/>
              </a:rPr>
              <a:t>OnCompleted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307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a:t>
            </a:r>
            <a:r>
              <a:rPr lang="en-US" dirty="0" err="1" smtClean="0"/>
              <a:t>awaitable</a:t>
            </a:r>
            <a:r>
              <a:rPr lang="en-US" dirty="0" smtClean="0"/>
              <a:t>…</a:t>
            </a:r>
            <a:endParaRPr lang="en-US" dirty="0"/>
          </a:p>
        </p:txBody>
      </p:sp>
      <p:sp>
        <p:nvSpPr>
          <p:cNvPr id="3" name="Content Placeholder 2"/>
          <p:cNvSpPr>
            <a:spLocks noGrp="1"/>
          </p:cNvSpPr>
          <p:nvPr>
            <p:ph idx="1"/>
          </p:nvPr>
        </p:nvSpPr>
        <p:spPr/>
        <p:txBody>
          <a:bodyPr/>
          <a:lstStyle/>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Task&lt;</a:t>
            </a:r>
            <a:r>
              <a:rPr lang="en-US" sz="2600" b="1" dirty="0" err="1">
                <a:solidFill>
                  <a:srgbClr val="0070C0"/>
                </a:solidFill>
                <a:latin typeface="Consolas" panose="020B0609020204030204" pitchFamily="49" charset="0"/>
                <a:cs typeface="Consolas" panose="020B0609020204030204" pitchFamily="49" charset="0"/>
              </a:rPr>
              <a:t>int</a:t>
            </a:r>
            <a:r>
              <a:rPr lang="en-US" sz="2600" b="1" dirty="0">
                <a:solidFill>
                  <a:schemeClr val="tx1"/>
                </a:solidFill>
                <a:latin typeface="Consolas" panose="020B0609020204030204" pitchFamily="49" charset="0"/>
                <a:cs typeface="Consolas" panose="020B0609020204030204" pitchFamily="49" charset="0"/>
              </a:rPr>
              <a:t>&gt;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var </a:t>
            </a:r>
            <a:r>
              <a:rPr lang="en-US" sz="2600" b="1" dirty="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Observable.Return</a:t>
            </a:r>
            <a:r>
              <a:rPr lang="en-US" sz="2600" b="1" dirty="0" smtClean="0">
                <a:solidFill>
                  <a:schemeClr val="tx1"/>
                </a:solidFill>
                <a:latin typeface="Consolas" panose="020B0609020204030204" pitchFamily="49" charset="0"/>
                <a:cs typeface="Consolas" panose="020B0609020204030204" pitchFamily="49" charset="0"/>
              </a:rPr>
              <a:t>(42);</a:t>
            </a:r>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return await </a:t>
            </a:r>
            <a:r>
              <a:rPr lang="en-US" sz="2600" b="1" dirty="0">
                <a:solidFill>
                  <a:schemeClr val="tx1"/>
                </a:solidFill>
                <a:latin typeface="Consolas" panose="020B0609020204030204" pitchFamily="49" charset="0"/>
                <a:cs typeface="Consolas" panose="020B0609020204030204" pitchFamily="49" charset="0"/>
              </a:rPr>
              <a:t>observable;</a:t>
            </a:r>
          </a:p>
          <a:p>
            <a:r>
              <a:rPr lang="en-US" sz="2600" b="1" dirty="0">
                <a:solidFill>
                  <a:schemeClr val="tx1"/>
                </a:solidFill>
                <a:latin typeface="Consolas" panose="020B0609020204030204" pitchFamily="49" charset="0"/>
                <a:cs typeface="Consolas" panose="020B0609020204030204" pitchFamily="49" charset="0"/>
              </a:rPr>
              <a:t>}</a:t>
            </a:r>
          </a:p>
          <a:p>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void </a:t>
            </a:r>
            <a:r>
              <a:rPr lang="en-US" sz="2600" b="1" dirty="0" err="1">
                <a:solidFill>
                  <a:schemeClr val="tx1"/>
                </a:solidFill>
                <a:latin typeface="Consolas" panose="020B0609020204030204" pitchFamily="49" charset="0"/>
                <a:cs typeface="Consolas" panose="020B0609020204030204" pitchFamily="49" charset="0"/>
              </a:rPr>
              <a:t>GetStuff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rgbClr val="0070C0"/>
                </a:solidFill>
                <a:latin typeface="Consolas" panose="020B0609020204030204" pitchFamily="49" charset="0"/>
                <a:cs typeface="Consolas" panose="020B0609020204030204" pitchFamily="49" charset="0"/>
              </a:rPr>
              <a:t>var</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value = </a:t>
            </a:r>
            <a:r>
              <a:rPr lang="en-US" sz="2600" b="1" dirty="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Console.WriteLine</a:t>
            </a:r>
            <a:r>
              <a:rPr lang="en-US" sz="2600" b="1" dirty="0">
                <a:solidFill>
                  <a:schemeClr val="tx1"/>
                </a:solidFill>
                <a:latin typeface="Consolas" panose="020B0609020204030204" pitchFamily="49" charset="0"/>
                <a:cs typeface="Consolas" panose="020B0609020204030204" pitchFamily="49" charset="0"/>
              </a:rPr>
              <a:t>(value);</a:t>
            </a:r>
          </a:p>
          <a:p>
            <a:r>
              <a:rPr lang="en-US" sz="26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84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0687" y="144580"/>
            <a:ext cx="8741962" cy="6556471"/>
          </a:xfrm>
        </p:spPr>
      </p:pic>
    </p:spTree>
    <p:extLst>
      <p:ext uri="{BB962C8B-B14F-4D97-AF65-F5344CB8AC3E}">
        <p14:creationId xmlns:p14="http://schemas.microsoft.com/office/powerpoint/2010/main" val="4304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more powerful…</a:t>
            </a:r>
            <a:endParaRPr lang="en-US" dirty="0"/>
          </a:p>
        </p:txBody>
      </p:sp>
      <p:sp>
        <p:nvSpPr>
          <p:cNvPr id="3" name="Content Placeholder 2"/>
          <p:cNvSpPr>
            <a:spLocks noGrp="1"/>
          </p:cNvSpPr>
          <p:nvPr>
            <p:ph idx="1"/>
          </p:nvPr>
        </p:nvSpPr>
        <p:spPr/>
        <p:txBody>
          <a:bodyPr/>
          <a:lstStyle/>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a:t>
            </a:r>
            <a:r>
              <a:rPr lang="en-US" sz="2600" b="1" dirty="0" smtClean="0">
                <a:solidFill>
                  <a:schemeClr val="tx1"/>
                </a:solidFill>
                <a:latin typeface="Consolas" panose="020B0609020204030204" pitchFamily="49" charset="0"/>
                <a:cs typeface="Consolas" panose="020B0609020204030204" pitchFamily="49" charset="0"/>
              </a:rPr>
              <a:t>Task&lt;</a:t>
            </a:r>
            <a:r>
              <a:rPr lang="en-US" sz="2600" b="1" dirty="0" err="1" smtClean="0">
                <a:solidFill>
                  <a:srgbClr val="0070C0"/>
                </a:solidFill>
                <a:latin typeface="Consolas" panose="020B0609020204030204" pitchFamily="49" charset="0"/>
                <a:cs typeface="Consolas" panose="020B0609020204030204" pitchFamily="49" charset="0"/>
              </a:rPr>
              <a:t>int</a:t>
            </a:r>
            <a:r>
              <a:rPr lang="en-US" sz="2600" b="1" dirty="0" smtClean="0">
                <a:solidFill>
                  <a:schemeClr val="tx1"/>
                </a:solidFill>
                <a:latin typeface="Consolas" panose="020B0609020204030204" pitchFamily="49" charset="0"/>
                <a:cs typeface="Consolas" panose="020B0609020204030204" pitchFamily="49" charset="0"/>
              </a:rPr>
              <a:t>&gt; </a:t>
            </a:r>
            <a:r>
              <a:rPr lang="en-US" sz="2600" b="1" dirty="0" err="1" smtClean="0">
                <a:solidFill>
                  <a:schemeClr val="tx1"/>
                </a:solidFill>
                <a:latin typeface="Consolas" panose="020B0609020204030204" pitchFamily="49" charset="0"/>
                <a:cs typeface="Consolas" panose="020B0609020204030204" pitchFamily="49" charset="0"/>
              </a:rPr>
              <a:t>GetMovies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service.GetMovies</a:t>
            </a:r>
            <a:r>
              <a:rPr lang="en-US" sz="2600" b="1" dirty="0" smtClean="0">
                <a:solidFill>
                  <a:schemeClr val="tx1"/>
                </a:solidFill>
                <a:latin typeface="Consolas" panose="020B0609020204030204" pitchFamily="49" charset="0"/>
                <a:cs typeface="Consolas" panose="020B0609020204030204" pitchFamily="49" charset="0"/>
              </a:rPr>
              <a:t>().Retry(3)</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return await </a:t>
            </a:r>
            <a:r>
              <a:rPr lang="en-US" sz="2600" b="1" dirty="0" smtClean="0">
                <a:solidFill>
                  <a:schemeClr val="tx1"/>
                </a:solidFill>
                <a:latin typeface="Consolas" panose="020B0609020204030204" pitchFamily="49" charset="0"/>
                <a:cs typeface="Consolas" panose="020B0609020204030204" pitchFamily="49" charset="0"/>
              </a:rPr>
              <a:t>observable;</a:t>
            </a:r>
          </a:p>
          <a:p>
            <a:r>
              <a:rPr lang="en-US" sz="2600" b="1" dirty="0" smtClean="0">
                <a:solidFill>
                  <a:schemeClr val="tx1"/>
                </a:solidFill>
                <a:latin typeface="Consolas" panose="020B0609020204030204" pitchFamily="49" charset="0"/>
                <a:cs typeface="Consolas" panose="020B0609020204030204" pitchFamily="49" charset="0"/>
              </a:rPr>
              <a:t>}</a:t>
            </a:r>
          </a:p>
          <a:p>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void </a:t>
            </a:r>
            <a:r>
              <a:rPr lang="en-US" sz="2600" b="1" dirty="0" err="1" smtClean="0">
                <a:solidFill>
                  <a:schemeClr val="tx1"/>
                </a:solidFill>
                <a:latin typeface="Consolas" panose="020B0609020204030204" pitchFamily="49" charset="0"/>
                <a:cs typeface="Consolas" panose="020B0609020204030204" pitchFamily="49" charset="0"/>
              </a:rPr>
              <a:t>ProcessMovies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movies = </a:t>
            </a:r>
            <a:r>
              <a:rPr lang="en-US" sz="2600" b="1" dirty="0" smtClean="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GetMovies</a:t>
            </a:r>
            <a:r>
              <a:rPr lang="en-US" sz="2600" b="1" dirty="0">
                <a:solidFill>
                  <a:schemeClr val="tx1"/>
                </a:solidFill>
                <a:latin typeface="Consolas" panose="020B0609020204030204" pitchFamily="49" charset="0"/>
                <a:cs typeface="Consolas" panose="020B0609020204030204" pitchFamily="49" charset="0"/>
              </a:rPr>
              <a:t>();</a:t>
            </a:r>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err="1" smtClean="0">
                <a:solidFill>
                  <a:schemeClr val="tx1"/>
                </a:solidFill>
                <a:latin typeface="Consolas" panose="020B0609020204030204" pitchFamily="49" charset="0"/>
                <a:cs typeface="Consolas" panose="020B0609020204030204" pitchFamily="49" charset="0"/>
              </a:rPr>
              <a:t>Console.WriteLine</a:t>
            </a:r>
            <a:r>
              <a:rPr lang="en-US" sz="2600" b="1" dirty="0" smtClean="0">
                <a:solidFill>
                  <a:schemeClr val="tx1"/>
                </a:solidFill>
                <a:latin typeface="Consolas" panose="020B0609020204030204" pitchFamily="49" charset="0"/>
                <a:cs typeface="Consolas" panose="020B0609020204030204" pitchFamily="49" charset="0"/>
              </a:rPr>
              <a:t>(</a:t>
            </a:r>
            <a:r>
              <a:rPr lang="en-US" sz="2600" b="1" dirty="0" err="1" smtClean="0">
                <a:solidFill>
                  <a:schemeClr val="tx1"/>
                </a:solidFill>
                <a:latin typeface="Consolas" panose="020B0609020204030204" pitchFamily="49" charset="0"/>
                <a:cs typeface="Consolas" panose="020B0609020204030204" pitchFamily="49" charset="0"/>
              </a:rPr>
              <a:t>movies.Count</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endParaRPr lang="en-US" sz="26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451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Marble diagram: filter</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4" name="Oval 53"/>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6947" y="5126752"/>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9" name="Oval 58"/>
          <p:cNvSpPr/>
          <p:nvPr/>
        </p:nvSpPr>
        <p:spPr bwMode="auto">
          <a:xfrm>
            <a:off x="2107414"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0" name="Rectangle 59"/>
          <p:cNvSpPr/>
          <p:nvPr/>
        </p:nvSpPr>
        <p:spPr bwMode="auto">
          <a:xfrm>
            <a:off x="7708381" y="4860051"/>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1" name="Oval 60"/>
          <p:cNvSpPr/>
          <p:nvPr/>
        </p:nvSpPr>
        <p:spPr bwMode="auto">
          <a:xfrm>
            <a:off x="5788688"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2" name="TextBox 61"/>
          <p:cNvSpPr txBox="1"/>
          <p:nvPr/>
        </p:nvSpPr>
        <p:spPr>
          <a:xfrm>
            <a:off x="967293" y="2305095"/>
            <a:ext cx="506549"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dots</a:t>
            </a:r>
          </a:p>
        </p:txBody>
      </p:sp>
      <p:sp>
        <p:nvSpPr>
          <p:cNvPr id="63" name="TextBox 62"/>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a:endCxn id="59" idx="0"/>
          </p:cNvCxnSpPr>
          <p:nvPr/>
        </p:nvCxnSpPr>
        <p:spPr>
          <a:xfrm>
            <a:off x="2307491" y="2850180"/>
            <a:ext cx="0" cy="2049670"/>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259"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Straight Arrow Connector 65"/>
          <p:cNvCxnSpPr/>
          <p:nvPr/>
        </p:nvCxnSpPr>
        <p:spPr>
          <a:xfrm>
            <a:off x="3930829"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076"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Straight Arrow Connector 67"/>
          <p:cNvCxnSpPr/>
          <p:nvPr/>
        </p:nvCxnSpPr>
        <p:spPr>
          <a:xfrm>
            <a:off x="4663872"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120"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Straight Arrow Connector 69"/>
          <p:cNvCxnSpPr/>
          <p:nvPr/>
        </p:nvCxnSpPr>
        <p:spPr>
          <a:xfrm>
            <a:off x="5988766" y="2810382"/>
            <a:ext cx="2521" cy="2049671"/>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012"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8095915" y="3099562"/>
            <a:ext cx="3938045" cy="923330"/>
          </a:xfrm>
          <a:prstGeom prst="rect">
            <a:avLst/>
          </a:prstGeom>
          <a:noFill/>
        </p:spPr>
        <p:txBody>
          <a:bodyPr wrap="square" lIns="0" tIns="0" rIns="0" bIns="0" rtlCol="0">
            <a:spAutoFit/>
          </a:bodyPr>
          <a:lstStyle/>
          <a:p>
            <a:r>
              <a:rPr lang="en-US" sz="2000">
                <a:gradFill>
                  <a:gsLst>
                    <a:gs pos="0">
                      <a:prstClr val="black"/>
                    </a:gs>
                    <a:gs pos="86000">
                      <a:prstClr val="black"/>
                    </a:gs>
                  </a:gsLst>
                  <a:lin ang="5400000" scaled="0"/>
                </a:gradFill>
                <a:latin typeface="Consolas" pitchFamily="49" charset="0"/>
                <a:cs typeface="Consolas" pitchFamily="49" charset="0"/>
              </a:rPr>
              <a:t>.filter(</a:t>
            </a:r>
            <a:r>
              <a:rPr lang="en-US" sz="2000">
                <a:solidFill>
                  <a:srgbClr val="5B9BD5"/>
                </a:solidFill>
                <a:latin typeface="Consolas" pitchFamily="49" charset="0"/>
                <a:cs typeface="Consolas" pitchFamily="49" charset="0"/>
              </a:rPr>
              <a:t>function</a:t>
            </a:r>
            <a:r>
              <a:rPr lang="en-US" sz="2000">
                <a:gradFill>
                  <a:gsLst>
                    <a:gs pos="0">
                      <a:prstClr val="black"/>
                    </a:gs>
                    <a:gs pos="86000">
                      <a:prstClr val="black"/>
                    </a:gs>
                  </a:gsLst>
                  <a:lin ang="5400000" scaled="0"/>
                </a:gradFill>
                <a:latin typeface="Consolas" pitchFamily="49" charset="0"/>
                <a:cs typeface="Consolas" pitchFamily="49" charset="0"/>
              </a:rPr>
              <a:t> </a:t>
            </a:r>
            <a:r>
              <a:rPr lang="en-US" sz="2000" smtClean="0">
                <a:gradFill>
                  <a:gsLst>
                    <a:gs pos="0">
                      <a:prstClr val="black"/>
                    </a:gs>
                    <a:gs pos="86000">
                      <a:prstClr val="black"/>
                    </a:gs>
                  </a:gsLst>
                  <a:lin ang="5400000" scaled="0"/>
                </a:gradFill>
                <a:latin typeface="Consolas" pitchFamily="49" charset="0"/>
                <a:cs typeface="Consolas" pitchFamily="49" charset="0"/>
              </a:rPr>
              <a:t>(dot</a:t>
            </a:r>
            <a:r>
              <a:rPr lang="en-US" sz="2000" dirty="0">
                <a:gradFill>
                  <a:gsLst>
                    <a:gs pos="0">
                      <a:prstClr val="black"/>
                    </a:gs>
                    <a:gs pos="86000">
                      <a:prstClr val="black"/>
                    </a:gs>
                  </a:gsLst>
                  <a:lin ang="5400000" scaled="0"/>
                </a:gradFill>
                <a:latin typeface="Consolas" pitchFamily="49" charset="0"/>
                <a:cs typeface="Consolas" pitchFamily="49" charset="0"/>
              </a:rPr>
              <a:t>) {</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err="1">
                <a:gradFill>
                  <a:gsLst>
                    <a:gs pos="0">
                      <a:prstClr val="black"/>
                    </a:gs>
                    <a:gs pos="86000">
                      <a:prstClr val="black"/>
                    </a:gs>
                  </a:gsLst>
                  <a:lin ang="5400000" scaled="0"/>
                </a:gradFill>
                <a:latin typeface="Consolas" pitchFamily="49" charset="0"/>
                <a:cs typeface="Consolas" pitchFamily="49" charset="0"/>
              </a:rPr>
              <a:t>dot.isOrange</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Tree>
    <p:extLst>
      <p:ext uri="{BB962C8B-B14F-4D97-AF65-F5344CB8AC3E}">
        <p14:creationId xmlns:p14="http://schemas.microsoft.com/office/powerpoint/2010/main" val="1651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7" presetClass="entr" presetSubtype="1" fill="hold" nodeType="withEffect">
                                  <p:stCondLst>
                                    <p:cond delay="5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ppt_h/2"/>
                                          </p:val>
                                        </p:tav>
                                        <p:tav tm="100000">
                                          <p:val>
                                            <p:strVal val="#ppt_y"/>
                                          </p:val>
                                        </p:tav>
                                      </p:tavLst>
                                    </p:anim>
                                    <p:anim calcmode="lin" valueType="num">
                                      <p:cBhvr>
                                        <p:cTn id="31" dur="500" fill="hold"/>
                                        <p:tgtEl>
                                          <p:spTgt spid="64"/>
                                        </p:tgtEl>
                                        <p:attrNameLst>
                                          <p:attrName>ppt_w</p:attrName>
                                        </p:attrNameLst>
                                      </p:cBhvr>
                                      <p:tavLst>
                                        <p:tav tm="0">
                                          <p:val>
                                            <p:strVal val="#ppt_w"/>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childTnLst>
                                </p:cTn>
                              </p:par>
                              <p:par>
                                <p:cTn id="33" presetID="10" presetClass="entr" presetSubtype="0" fill="hold" nodeType="withEffect">
                                  <p:stCondLst>
                                    <p:cond delay="50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250"/>
                                        <p:tgtEl>
                                          <p:spTgt spid="59"/>
                                        </p:tgtEl>
                                      </p:cBhvr>
                                    </p:animEffect>
                                  </p:childTnLst>
                                </p:cTn>
                              </p:par>
                            </p:childTnLst>
                          </p:cTn>
                        </p:par>
                        <p:par>
                          <p:cTn id="40" fill="hold">
                            <p:stCondLst>
                              <p:cond delay="1250"/>
                            </p:stCondLst>
                            <p:childTnLst>
                              <p:par>
                                <p:cTn id="41" presetID="10" presetClass="entr" presetSubtype="0" fill="hold" grpId="0" nodeType="afterEffect">
                                  <p:stCondLst>
                                    <p:cond delay="5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childTnLst>
                          </p:cTn>
                        </p:par>
                        <p:par>
                          <p:cTn id="44" fill="hold">
                            <p:stCondLst>
                              <p:cond delay="2000"/>
                            </p:stCondLst>
                            <p:childTnLst>
                              <p:par>
                                <p:cTn id="45" presetID="17"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ppt_h/2"/>
                                          </p:val>
                                        </p:tav>
                                        <p:tav tm="100000">
                                          <p:val>
                                            <p:strVal val="#ppt_y"/>
                                          </p:val>
                                        </p:tav>
                                      </p:tavLst>
                                    </p:anim>
                                    <p:anim calcmode="lin" valueType="num">
                                      <p:cBhvr>
                                        <p:cTn id="49" dur="500" fill="hold"/>
                                        <p:tgtEl>
                                          <p:spTgt spid="66"/>
                                        </p:tgtEl>
                                        <p:attrNameLst>
                                          <p:attrName>ppt_w</p:attrName>
                                        </p:attrNameLst>
                                      </p:cBhvr>
                                      <p:tavLst>
                                        <p:tav tm="0">
                                          <p:val>
                                            <p:strVal val="#ppt_w"/>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par>
                          <p:cTn id="54" fill="hold">
                            <p:stCondLst>
                              <p:cond delay="2500"/>
                            </p:stCondLst>
                            <p:childTnLst>
                              <p:par>
                                <p:cTn id="55" presetID="10" presetClass="entr" presetSubtype="0" fill="hold" grpId="0" nodeType="afterEffect">
                                  <p:stCondLst>
                                    <p:cond delay="25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250"/>
                                        <p:tgtEl>
                                          <p:spTgt spid="56"/>
                                        </p:tgtEl>
                                      </p:cBhvr>
                                    </p:animEffect>
                                  </p:childTnLst>
                                </p:cTn>
                              </p:par>
                            </p:childTnLst>
                          </p:cTn>
                        </p:par>
                        <p:par>
                          <p:cTn id="58" fill="hold">
                            <p:stCondLst>
                              <p:cond delay="3000"/>
                            </p:stCondLst>
                            <p:childTnLst>
                              <p:par>
                                <p:cTn id="59" presetID="17" presetClass="entr" presetSubtype="1" fill="hold" nodeType="after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ppt_x</p:attrName>
                                        </p:attrNameLst>
                                      </p:cBhvr>
                                      <p:tavLst>
                                        <p:tav tm="0">
                                          <p:val>
                                            <p:strVal val="#ppt_x"/>
                                          </p:val>
                                        </p:tav>
                                        <p:tav tm="100000">
                                          <p:val>
                                            <p:strVal val="#ppt_x"/>
                                          </p:val>
                                        </p:tav>
                                      </p:tavLst>
                                    </p:anim>
                                    <p:anim calcmode="lin" valueType="num">
                                      <p:cBhvr>
                                        <p:cTn id="62" dur="500" fill="hold"/>
                                        <p:tgtEl>
                                          <p:spTgt spid="68"/>
                                        </p:tgtEl>
                                        <p:attrNameLst>
                                          <p:attrName>ppt_y</p:attrName>
                                        </p:attrNameLst>
                                      </p:cBhvr>
                                      <p:tavLst>
                                        <p:tav tm="0">
                                          <p:val>
                                            <p:strVal val="#ppt_y-#ppt_h/2"/>
                                          </p:val>
                                        </p:tav>
                                        <p:tav tm="100000">
                                          <p:val>
                                            <p:strVal val="#ppt_y"/>
                                          </p:val>
                                        </p:tav>
                                      </p:tavLst>
                                    </p:anim>
                                    <p:anim calcmode="lin" valueType="num">
                                      <p:cBhvr>
                                        <p:cTn id="63" dur="500" fill="hold"/>
                                        <p:tgtEl>
                                          <p:spTgt spid="68"/>
                                        </p:tgtEl>
                                        <p:attrNameLst>
                                          <p:attrName>ppt_w</p:attrName>
                                        </p:attrNameLst>
                                      </p:cBhvr>
                                      <p:tavLst>
                                        <p:tav tm="0">
                                          <p:val>
                                            <p:strVal val="#ppt_w"/>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3500"/>
                            </p:stCondLst>
                            <p:childTnLst>
                              <p:par>
                                <p:cTn id="69" presetID="10" presetClass="entr" presetSubtype="0" fill="hold" grpId="0" nodeType="afterEffect">
                                  <p:stCondLst>
                                    <p:cond delay="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250"/>
                                        <p:tgtEl>
                                          <p:spTgt spid="57"/>
                                        </p:tgtEl>
                                      </p:cBhvr>
                                    </p:animEffect>
                                  </p:childTnLst>
                                </p:cTn>
                              </p:par>
                            </p:childTnLst>
                          </p:cTn>
                        </p:par>
                        <p:par>
                          <p:cTn id="72" fill="hold">
                            <p:stCondLst>
                              <p:cond delay="4000"/>
                            </p:stCondLst>
                            <p:childTnLst>
                              <p:par>
                                <p:cTn id="73" presetID="17" presetClass="entr" presetSubtype="1"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p:cTn id="75" dur="500" fill="hold"/>
                                        <p:tgtEl>
                                          <p:spTgt spid="70"/>
                                        </p:tgtEl>
                                        <p:attrNameLst>
                                          <p:attrName>ppt_x</p:attrName>
                                        </p:attrNameLst>
                                      </p:cBhvr>
                                      <p:tavLst>
                                        <p:tav tm="0">
                                          <p:val>
                                            <p:strVal val="#ppt_x"/>
                                          </p:val>
                                        </p:tav>
                                        <p:tav tm="100000">
                                          <p:val>
                                            <p:strVal val="#ppt_x"/>
                                          </p:val>
                                        </p:tav>
                                      </p:tavLst>
                                    </p:anim>
                                    <p:anim calcmode="lin" valueType="num">
                                      <p:cBhvr>
                                        <p:cTn id="76" dur="500" fill="hold"/>
                                        <p:tgtEl>
                                          <p:spTgt spid="70"/>
                                        </p:tgtEl>
                                        <p:attrNameLst>
                                          <p:attrName>ppt_y</p:attrName>
                                        </p:attrNameLst>
                                      </p:cBhvr>
                                      <p:tavLst>
                                        <p:tav tm="0">
                                          <p:val>
                                            <p:strVal val="#ppt_y-#ppt_h/2"/>
                                          </p:val>
                                        </p:tav>
                                        <p:tav tm="100000">
                                          <p:val>
                                            <p:strVal val="#ppt_y"/>
                                          </p:val>
                                        </p:tav>
                                      </p:tavLst>
                                    </p:anim>
                                    <p:anim calcmode="lin" valueType="num">
                                      <p:cBhvr>
                                        <p:cTn id="77" dur="500" fill="hold"/>
                                        <p:tgtEl>
                                          <p:spTgt spid="70"/>
                                        </p:tgtEl>
                                        <p:attrNameLst>
                                          <p:attrName>ppt_w</p:attrName>
                                        </p:attrNameLst>
                                      </p:cBhvr>
                                      <p:tavLst>
                                        <p:tav tm="0">
                                          <p:val>
                                            <p:strVal val="#ppt_w"/>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par>
                          <p:cTn id="85" fill="hold">
                            <p:stCondLst>
                              <p:cond delay="4500"/>
                            </p:stCondLst>
                            <p:childTnLst>
                              <p:par>
                                <p:cTn id="86" presetID="10" presetClass="entr" presetSubtype="0" fill="hold" grpId="0" nodeType="afterEffect">
                                  <p:stCondLst>
                                    <p:cond delay="50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10"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0" grpId="0" animBg="1"/>
      <p:bldP spid="61" grpId="0" animBg="1"/>
      <p:bldP spid="62" grpId="0"/>
      <p:bldP spid="63" grpId="0"/>
      <p:bldP spid="7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map</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415128" y="2233299"/>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4" name="Oval 53"/>
          <p:cNvSpPr/>
          <p:nvPr/>
        </p:nvSpPr>
        <p:spPr bwMode="auto">
          <a:xfrm>
            <a:off x="4526866" y="2233773"/>
            <a:ext cx="400154" cy="420589"/>
          </a:xfrm>
          <a:prstGeom prst="ellips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5582735" y="2217729"/>
            <a:ext cx="400154" cy="420589"/>
          </a:xfrm>
          <a:prstGeom prst="ellips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6638602" y="2229855"/>
            <a:ext cx="400154" cy="420589"/>
          </a:xfrm>
          <a:prstGeom prst="ellips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4427" y="5430839"/>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60" name="Rectangle 59"/>
          <p:cNvSpPr/>
          <p:nvPr/>
        </p:nvSpPr>
        <p:spPr bwMode="auto">
          <a:xfrm>
            <a:off x="7705861" y="5148750"/>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2" name="TextBox 61"/>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sp>
        <p:nvSpPr>
          <p:cNvPr id="63" name="TextBox 62"/>
          <p:cNvSpPr txBox="1"/>
          <p:nvPr/>
        </p:nvSpPr>
        <p:spPr>
          <a:xfrm>
            <a:off x="659973" y="5276951"/>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p:nvPr/>
        </p:nvCxnSpPr>
        <p:spPr>
          <a:xfrm flipH="1">
            <a:off x="260444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66" name="Straight Arrow Connector 65"/>
          <p:cNvCxnSpPr/>
          <p:nvPr/>
        </p:nvCxnSpPr>
        <p:spPr>
          <a:xfrm>
            <a:off x="4712087" y="2696514"/>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72" name="TextBox 71"/>
          <p:cNvSpPr txBox="1"/>
          <p:nvPr/>
        </p:nvSpPr>
        <p:spPr>
          <a:xfrm>
            <a:off x="8157322" y="3604361"/>
            <a:ext cx="3678680" cy="923330"/>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.map(</a:t>
            </a:r>
            <a:r>
              <a:rPr lang="en-US" sz="2000" dirty="0" smtClean="0">
                <a:solidFill>
                  <a:srgbClr val="5B9BD5"/>
                </a:solidFill>
                <a:latin typeface="Consolas" pitchFamily="49" charset="0"/>
                <a:cs typeface="Consolas" pitchFamily="49" charset="0"/>
              </a:rPr>
              <a:t>function</a:t>
            </a:r>
            <a:r>
              <a:rPr lang="en-US" sz="2000" dirty="0" smtClean="0">
                <a:gradFill>
                  <a:gsLst>
                    <a:gs pos="0">
                      <a:prstClr val="black"/>
                    </a:gs>
                    <a:gs pos="86000">
                      <a:prstClr val="black"/>
                    </a:gs>
                  </a:gsLst>
                  <a:lin ang="5400000" scaled="0"/>
                </a:gradFill>
                <a:latin typeface="Consolas" pitchFamily="49" charset="0"/>
                <a:cs typeface="Consolas" pitchFamily="49" charset="0"/>
              </a:rPr>
              <a:t> (item) </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smtClean="0">
                <a:gradFill>
                  <a:gsLst>
                    <a:gs pos="0">
                      <a:prstClr val="black"/>
                    </a:gs>
                    <a:gs pos="86000">
                      <a:prstClr val="black"/>
                    </a:gs>
                  </a:gsLst>
                  <a:lin ang="5400000" scaled="0"/>
                </a:gradFill>
                <a:latin typeface="Consolas" pitchFamily="49" charset="0"/>
                <a:cs typeface="Consolas" pitchFamily="49" charset="0"/>
              </a:rPr>
              <a:t>transform(item);</a:t>
            </a:r>
            <a:endParaRPr lang="en-US" sz="2000" dirty="0">
              <a:gradFill>
                <a:gsLst>
                  <a:gs pos="0">
                    <a:prstClr val="black"/>
                  </a:gs>
                  <a:gs pos="86000">
                    <a:prstClr val="black"/>
                  </a:gs>
                </a:gsLst>
                <a:lin ang="5400000" scaled="0"/>
              </a:gradFill>
              <a:latin typeface="Consolas" pitchFamily="49" charset="0"/>
              <a:cs typeface="Consolas" pitchFamily="49" charset="0"/>
            </a:endParaRP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
        <p:nvSpPr>
          <p:cNvPr id="24" name="Oval 23"/>
          <p:cNvSpPr/>
          <p:nvPr/>
        </p:nvSpPr>
        <p:spPr bwMode="auto">
          <a:xfrm>
            <a:off x="3470997" y="2229856"/>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grpSp>
        <p:nvGrpSpPr>
          <p:cNvPr id="3" name="Group 2"/>
          <p:cNvGrpSpPr/>
          <p:nvPr/>
        </p:nvGrpSpPr>
        <p:grpSpPr>
          <a:xfrm>
            <a:off x="1764426" y="3604361"/>
            <a:ext cx="5941435" cy="488159"/>
            <a:chOff x="1764426" y="3604361"/>
            <a:chExt cx="5941435" cy="488159"/>
          </a:xfrm>
        </p:grpSpPr>
        <p:sp>
          <p:nvSpPr>
            <p:cNvPr id="10" name="Rectangle 9"/>
            <p:cNvSpPr/>
            <p:nvPr/>
          </p:nvSpPr>
          <p:spPr>
            <a:xfrm>
              <a:off x="1764426" y="3604361"/>
              <a:ext cx="5941435" cy="488159"/>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3844922" y="3645080"/>
              <a:ext cx="1830950" cy="369332"/>
              <a:chOff x="2721685" y="4077148"/>
              <a:chExt cx="1830950" cy="369332"/>
            </a:xfrm>
          </p:grpSpPr>
          <p:sp>
            <p:nvSpPr>
              <p:cNvPr id="5" name="TextBox 4"/>
              <p:cNvSpPr txBox="1"/>
              <p:nvPr/>
            </p:nvSpPr>
            <p:spPr>
              <a:xfrm>
                <a:off x="2721685" y="4077148"/>
                <a:ext cx="1830950" cy="369332"/>
              </a:xfrm>
              <a:prstGeom prst="rect">
                <a:avLst/>
              </a:prstGeom>
              <a:noFill/>
            </p:spPr>
            <p:txBody>
              <a:bodyPr wrap="none" rtlCol="0">
                <a:spAutoFit/>
              </a:bodyPr>
              <a:lstStyle/>
              <a:p>
                <a:r>
                  <a:rPr lang="en-US" dirty="0" smtClean="0">
                    <a:latin typeface="Consolas" panose="020B0609020204030204" pitchFamily="49" charset="0"/>
                    <a:cs typeface="Consolas" panose="020B0609020204030204" pitchFamily="49" charset="0"/>
                  </a:rPr>
                  <a:t>map(   =&gt;   )</a:t>
                </a:r>
                <a:endParaRPr lang="en-US" dirty="0">
                  <a:latin typeface="Consolas" panose="020B0609020204030204" pitchFamily="49" charset="0"/>
                  <a:cs typeface="Consolas" panose="020B0609020204030204" pitchFamily="49" charset="0"/>
                </a:endParaRPr>
              </a:p>
            </p:txBody>
          </p:sp>
          <p:sp>
            <p:nvSpPr>
              <p:cNvPr id="29" name="Oval 28"/>
              <p:cNvSpPr/>
              <p:nvPr/>
            </p:nvSpPr>
            <p:spPr bwMode="auto">
              <a:xfrm>
                <a:off x="3352007" y="4129538"/>
                <a:ext cx="251698" cy="264552"/>
              </a:xfrm>
              <a:prstGeom prst="ellips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Isosceles Triangle 5"/>
              <p:cNvSpPr/>
              <p:nvPr/>
            </p:nvSpPr>
            <p:spPr>
              <a:xfrm>
                <a:off x="3977466" y="4115366"/>
                <a:ext cx="306880" cy="264552"/>
              </a:xfrm>
              <a:prstGeom prst="triangl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grpSp>
      </p:grpSp>
      <p:cxnSp>
        <p:nvCxnSpPr>
          <p:cNvPr id="35" name="Straight Arrow Connector 34"/>
          <p:cNvCxnSpPr/>
          <p:nvPr/>
        </p:nvCxnSpPr>
        <p:spPr>
          <a:xfrm flipH="1">
            <a:off x="365826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6" name="Straight Arrow Connector 35"/>
          <p:cNvCxnSpPr/>
          <p:nvPr/>
        </p:nvCxnSpPr>
        <p:spPr>
          <a:xfrm>
            <a:off x="5763387" y="2696513"/>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7" name="Straight Arrow Connector 36"/>
          <p:cNvCxnSpPr/>
          <p:nvPr/>
        </p:nvCxnSpPr>
        <p:spPr>
          <a:xfrm>
            <a:off x="6814688" y="2725682"/>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40" name="Isosceles Triangle 39"/>
          <p:cNvSpPr/>
          <p:nvPr/>
        </p:nvSpPr>
        <p:spPr>
          <a:xfrm>
            <a:off x="2371012" y="5174108"/>
            <a:ext cx="469058" cy="404361"/>
          </a:xfrm>
          <a:prstGeom prst="triangl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1" name="Isosceles Triangle 40"/>
          <p:cNvSpPr/>
          <p:nvPr/>
        </p:nvSpPr>
        <p:spPr>
          <a:xfrm>
            <a:off x="3423299" y="5174108"/>
            <a:ext cx="469058" cy="404361"/>
          </a:xfrm>
          <a:prstGeom prst="triangl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2" name="Isosceles Triangle 41"/>
          <p:cNvSpPr/>
          <p:nvPr/>
        </p:nvSpPr>
        <p:spPr>
          <a:xfrm>
            <a:off x="4475586" y="5174108"/>
            <a:ext cx="469058" cy="404361"/>
          </a:xfrm>
          <a:prstGeom prst="triangl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3" name="Isosceles Triangle 42"/>
          <p:cNvSpPr/>
          <p:nvPr/>
        </p:nvSpPr>
        <p:spPr>
          <a:xfrm>
            <a:off x="5527873" y="5174108"/>
            <a:ext cx="469058" cy="404361"/>
          </a:xfrm>
          <a:prstGeom prst="triangl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4" name="Isosceles Triangle 43"/>
          <p:cNvSpPr/>
          <p:nvPr/>
        </p:nvSpPr>
        <p:spPr>
          <a:xfrm>
            <a:off x="6580159" y="5179358"/>
            <a:ext cx="469058" cy="404361"/>
          </a:xfrm>
          <a:prstGeom prst="triangl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cxnSp>
        <p:nvCxnSpPr>
          <p:cNvPr id="39" name="Straight Arrow Connector 38"/>
          <p:cNvCxnSpPr/>
          <p:nvPr/>
        </p:nvCxnSpPr>
        <p:spPr>
          <a:xfrm>
            <a:off x="260444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6" name="Straight Arrow Connector 45"/>
          <p:cNvCxnSpPr/>
          <p:nvPr/>
        </p:nvCxnSpPr>
        <p:spPr>
          <a:xfrm>
            <a:off x="365700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7" name="Straight Arrow Connector 46"/>
          <p:cNvCxnSpPr/>
          <p:nvPr/>
        </p:nvCxnSpPr>
        <p:spPr>
          <a:xfrm>
            <a:off x="470956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8" name="Straight Arrow Connector 47"/>
          <p:cNvCxnSpPr/>
          <p:nvPr/>
        </p:nvCxnSpPr>
        <p:spPr>
          <a:xfrm>
            <a:off x="576212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9" name="Straight Arrow Connector 48"/>
          <p:cNvCxnSpPr/>
          <p:nvPr/>
        </p:nvCxnSpPr>
        <p:spPr>
          <a:xfrm>
            <a:off x="6814688"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Tree>
    <p:extLst>
      <p:ext uri="{BB962C8B-B14F-4D97-AF65-F5344CB8AC3E}">
        <p14:creationId xmlns:p14="http://schemas.microsoft.com/office/powerpoint/2010/main" val="15260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500"/>
                            </p:stCondLst>
                            <p:childTnLst>
                              <p:par>
                                <p:cTn id="34" presetID="17" presetClass="entr" presetSubtype="1"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250" fill="hold"/>
                                        <p:tgtEl>
                                          <p:spTgt spid="64"/>
                                        </p:tgtEl>
                                        <p:attrNameLst>
                                          <p:attrName>ppt_x</p:attrName>
                                        </p:attrNameLst>
                                      </p:cBhvr>
                                      <p:tavLst>
                                        <p:tav tm="0">
                                          <p:val>
                                            <p:strVal val="#ppt_x"/>
                                          </p:val>
                                        </p:tav>
                                        <p:tav tm="100000">
                                          <p:val>
                                            <p:strVal val="#ppt_x"/>
                                          </p:val>
                                        </p:tav>
                                      </p:tavLst>
                                    </p:anim>
                                    <p:anim calcmode="lin" valueType="num">
                                      <p:cBhvr>
                                        <p:cTn id="37" dur="250" fill="hold"/>
                                        <p:tgtEl>
                                          <p:spTgt spid="64"/>
                                        </p:tgtEl>
                                        <p:attrNameLst>
                                          <p:attrName>ppt_y</p:attrName>
                                        </p:attrNameLst>
                                      </p:cBhvr>
                                      <p:tavLst>
                                        <p:tav tm="0">
                                          <p:val>
                                            <p:strVal val="#ppt_y-#ppt_h/2"/>
                                          </p:val>
                                        </p:tav>
                                        <p:tav tm="100000">
                                          <p:val>
                                            <p:strVal val="#ppt_y"/>
                                          </p:val>
                                        </p:tav>
                                      </p:tavLst>
                                    </p:anim>
                                    <p:anim calcmode="lin" valueType="num">
                                      <p:cBhvr>
                                        <p:cTn id="38" dur="250" fill="hold"/>
                                        <p:tgtEl>
                                          <p:spTgt spid="64"/>
                                        </p:tgtEl>
                                        <p:attrNameLst>
                                          <p:attrName>ppt_w</p:attrName>
                                        </p:attrNameLst>
                                      </p:cBhvr>
                                      <p:tavLst>
                                        <p:tav tm="0">
                                          <p:val>
                                            <p:strVal val="#ppt_w"/>
                                          </p:val>
                                        </p:tav>
                                        <p:tav tm="100000">
                                          <p:val>
                                            <p:strVal val="#ppt_w"/>
                                          </p:val>
                                        </p:tav>
                                      </p:tavLst>
                                    </p:anim>
                                    <p:anim calcmode="lin" valueType="num">
                                      <p:cBhvr>
                                        <p:cTn id="39" dur="250" fill="hold"/>
                                        <p:tgtEl>
                                          <p:spTgt spid="64"/>
                                        </p:tgtEl>
                                        <p:attrNameLst>
                                          <p:attrName>ppt_h</p:attrName>
                                        </p:attrNameLst>
                                      </p:cBhvr>
                                      <p:tavLst>
                                        <p:tav tm="0">
                                          <p:val>
                                            <p:fltVal val="0"/>
                                          </p:val>
                                        </p:tav>
                                        <p:tav tm="100000">
                                          <p:val>
                                            <p:strVal val="#ppt_h"/>
                                          </p:val>
                                        </p:tav>
                                      </p:tavLst>
                                    </p:anim>
                                  </p:childTnLst>
                                </p:cTn>
                              </p:par>
                            </p:childTnLst>
                          </p:cTn>
                        </p:par>
                        <p:par>
                          <p:cTn id="40" fill="hold">
                            <p:stCondLst>
                              <p:cond delay="750"/>
                            </p:stCondLst>
                            <p:childTnLst>
                              <p:par>
                                <p:cTn id="41" presetID="17" presetClass="entr" presetSubtype="1"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ppt_x</p:attrName>
                                        </p:attrNameLst>
                                      </p:cBhvr>
                                      <p:tavLst>
                                        <p:tav tm="0">
                                          <p:val>
                                            <p:strVal val="#ppt_x"/>
                                          </p:val>
                                        </p:tav>
                                        <p:tav tm="100000">
                                          <p:val>
                                            <p:strVal val="#ppt_x"/>
                                          </p:val>
                                        </p:tav>
                                      </p:tavLst>
                                    </p:anim>
                                    <p:anim calcmode="lin" valueType="num">
                                      <p:cBhvr>
                                        <p:cTn id="44" dur="250" fill="hold"/>
                                        <p:tgtEl>
                                          <p:spTgt spid="39"/>
                                        </p:tgtEl>
                                        <p:attrNameLst>
                                          <p:attrName>ppt_y</p:attrName>
                                        </p:attrNameLst>
                                      </p:cBhvr>
                                      <p:tavLst>
                                        <p:tav tm="0">
                                          <p:val>
                                            <p:strVal val="#ppt_y-#ppt_h/2"/>
                                          </p:val>
                                        </p:tav>
                                        <p:tav tm="100000">
                                          <p:val>
                                            <p:strVal val="#ppt_y"/>
                                          </p:val>
                                        </p:tav>
                                      </p:tavLst>
                                    </p:anim>
                                    <p:anim calcmode="lin" valueType="num">
                                      <p:cBhvr>
                                        <p:cTn id="45" dur="250" fill="hold"/>
                                        <p:tgtEl>
                                          <p:spTgt spid="39"/>
                                        </p:tgtEl>
                                        <p:attrNameLst>
                                          <p:attrName>ppt_w</p:attrName>
                                        </p:attrNameLst>
                                      </p:cBhvr>
                                      <p:tavLst>
                                        <p:tav tm="0">
                                          <p:val>
                                            <p:strVal val="#ppt_w"/>
                                          </p:val>
                                        </p:tav>
                                        <p:tav tm="100000">
                                          <p:val>
                                            <p:strVal val="#ppt_w"/>
                                          </p:val>
                                        </p:tav>
                                      </p:tavLst>
                                    </p:anim>
                                    <p:anim calcmode="lin" valueType="num">
                                      <p:cBhvr>
                                        <p:cTn id="46" dur="250" fill="hold"/>
                                        <p:tgtEl>
                                          <p:spTgt spid="39"/>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1500"/>
                            </p:stCondLst>
                            <p:childTnLst>
                              <p:par>
                                <p:cTn id="52" presetID="10" presetClass="entr" presetSubtype="0" fill="hold" grpId="0" nodeType="afterEffect">
                                  <p:stCondLst>
                                    <p:cond delay="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250"/>
                            </p:stCondLst>
                            <p:childTnLst>
                              <p:par>
                                <p:cTn id="56" presetID="17"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250" fill="hold"/>
                                        <p:tgtEl>
                                          <p:spTgt spid="35"/>
                                        </p:tgtEl>
                                        <p:attrNameLst>
                                          <p:attrName>ppt_x</p:attrName>
                                        </p:attrNameLst>
                                      </p:cBhvr>
                                      <p:tavLst>
                                        <p:tav tm="0">
                                          <p:val>
                                            <p:strVal val="#ppt_x"/>
                                          </p:val>
                                        </p:tav>
                                        <p:tav tm="100000">
                                          <p:val>
                                            <p:strVal val="#ppt_x"/>
                                          </p:val>
                                        </p:tav>
                                      </p:tavLst>
                                    </p:anim>
                                    <p:anim calcmode="lin" valueType="num">
                                      <p:cBhvr>
                                        <p:cTn id="59" dur="250" fill="hold"/>
                                        <p:tgtEl>
                                          <p:spTgt spid="35"/>
                                        </p:tgtEl>
                                        <p:attrNameLst>
                                          <p:attrName>ppt_y</p:attrName>
                                        </p:attrNameLst>
                                      </p:cBhvr>
                                      <p:tavLst>
                                        <p:tav tm="0">
                                          <p:val>
                                            <p:strVal val="#ppt_y-#ppt_h/2"/>
                                          </p:val>
                                        </p:tav>
                                        <p:tav tm="100000">
                                          <p:val>
                                            <p:strVal val="#ppt_y"/>
                                          </p:val>
                                        </p:tav>
                                      </p:tavLst>
                                    </p:anim>
                                    <p:anim calcmode="lin" valueType="num">
                                      <p:cBhvr>
                                        <p:cTn id="60" dur="250" fill="hold"/>
                                        <p:tgtEl>
                                          <p:spTgt spid="35"/>
                                        </p:tgtEl>
                                        <p:attrNameLst>
                                          <p:attrName>ppt_w</p:attrName>
                                        </p:attrNameLst>
                                      </p:cBhvr>
                                      <p:tavLst>
                                        <p:tav tm="0">
                                          <p:val>
                                            <p:strVal val="#ppt_w"/>
                                          </p:val>
                                        </p:tav>
                                        <p:tav tm="100000">
                                          <p:val>
                                            <p:strVal val="#ppt_w"/>
                                          </p:val>
                                        </p:tav>
                                      </p:tavLst>
                                    </p:anim>
                                    <p:anim calcmode="lin" valueType="num">
                                      <p:cBhvr>
                                        <p:cTn id="61" dur="250" fill="hold"/>
                                        <p:tgtEl>
                                          <p:spTgt spid="35"/>
                                        </p:tgtEl>
                                        <p:attrNameLst>
                                          <p:attrName>ppt_h</p:attrName>
                                        </p:attrNameLst>
                                      </p:cBhvr>
                                      <p:tavLst>
                                        <p:tav tm="0">
                                          <p:val>
                                            <p:fltVal val="0"/>
                                          </p:val>
                                        </p:tav>
                                        <p:tav tm="100000">
                                          <p:val>
                                            <p:strVal val="#ppt_h"/>
                                          </p:val>
                                        </p:tav>
                                      </p:tavLst>
                                    </p:anim>
                                  </p:childTnLst>
                                </p:cTn>
                              </p:par>
                            </p:childTnLst>
                          </p:cTn>
                        </p:par>
                        <p:par>
                          <p:cTn id="62" fill="hold">
                            <p:stCondLst>
                              <p:cond delay="2500"/>
                            </p:stCondLst>
                            <p:childTnLst>
                              <p:par>
                                <p:cTn id="63" presetID="17"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250" fill="hold"/>
                                        <p:tgtEl>
                                          <p:spTgt spid="46"/>
                                        </p:tgtEl>
                                        <p:attrNameLst>
                                          <p:attrName>ppt_x</p:attrName>
                                        </p:attrNameLst>
                                      </p:cBhvr>
                                      <p:tavLst>
                                        <p:tav tm="0">
                                          <p:val>
                                            <p:strVal val="#ppt_x"/>
                                          </p:val>
                                        </p:tav>
                                        <p:tav tm="100000">
                                          <p:val>
                                            <p:strVal val="#ppt_x"/>
                                          </p:val>
                                        </p:tav>
                                      </p:tavLst>
                                    </p:anim>
                                    <p:anim calcmode="lin" valueType="num">
                                      <p:cBhvr>
                                        <p:cTn id="66" dur="250" fill="hold"/>
                                        <p:tgtEl>
                                          <p:spTgt spid="46"/>
                                        </p:tgtEl>
                                        <p:attrNameLst>
                                          <p:attrName>ppt_y</p:attrName>
                                        </p:attrNameLst>
                                      </p:cBhvr>
                                      <p:tavLst>
                                        <p:tav tm="0">
                                          <p:val>
                                            <p:strVal val="#ppt_y-#ppt_h/2"/>
                                          </p:val>
                                        </p:tav>
                                        <p:tav tm="100000">
                                          <p:val>
                                            <p:strVal val="#ppt_y"/>
                                          </p:val>
                                        </p:tav>
                                      </p:tavLst>
                                    </p:anim>
                                    <p:anim calcmode="lin" valueType="num">
                                      <p:cBhvr>
                                        <p:cTn id="67" dur="250" fill="hold"/>
                                        <p:tgtEl>
                                          <p:spTgt spid="46"/>
                                        </p:tgtEl>
                                        <p:attrNameLst>
                                          <p:attrName>ppt_w</p:attrName>
                                        </p:attrNameLst>
                                      </p:cBhvr>
                                      <p:tavLst>
                                        <p:tav tm="0">
                                          <p:val>
                                            <p:strVal val="#ppt_w"/>
                                          </p:val>
                                        </p:tav>
                                        <p:tav tm="100000">
                                          <p:val>
                                            <p:strVal val="#ppt_w"/>
                                          </p:val>
                                        </p:tav>
                                      </p:tavLst>
                                    </p:anim>
                                    <p:anim calcmode="lin" valueType="num">
                                      <p:cBhvr>
                                        <p:cTn id="68" dur="250" fill="hold"/>
                                        <p:tgtEl>
                                          <p:spTgt spid="46"/>
                                        </p:tgtEl>
                                        <p:attrNameLst>
                                          <p:attrName>ppt_h</p:attrName>
                                        </p:attrNameLst>
                                      </p:cBhvr>
                                      <p:tavLst>
                                        <p:tav tm="0">
                                          <p:val>
                                            <p:fltVal val="0"/>
                                          </p:val>
                                        </p:tav>
                                        <p:tav tm="100000">
                                          <p:val>
                                            <p:strVal val="#ppt_h"/>
                                          </p:val>
                                        </p:tav>
                                      </p:tavLst>
                                    </p:anim>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par>
                          <p:cTn id="73" fill="hold">
                            <p:stCondLst>
                              <p:cond delay="3250"/>
                            </p:stCondLst>
                            <p:childTnLst>
                              <p:par>
                                <p:cTn id="74" presetID="10" presetClass="entr" presetSubtype="0" fill="hold" grpId="0" nodeType="afterEffect">
                                  <p:stCondLst>
                                    <p:cond delay="25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childTnLst>
                          </p:cTn>
                        </p:par>
                        <p:par>
                          <p:cTn id="77" fill="hold">
                            <p:stCondLst>
                              <p:cond delay="4000"/>
                            </p:stCondLst>
                            <p:childTnLst>
                              <p:par>
                                <p:cTn id="78" presetID="17" presetClass="entr" presetSubtype="1" fill="hold"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250" fill="hold"/>
                                        <p:tgtEl>
                                          <p:spTgt spid="66"/>
                                        </p:tgtEl>
                                        <p:attrNameLst>
                                          <p:attrName>ppt_x</p:attrName>
                                        </p:attrNameLst>
                                      </p:cBhvr>
                                      <p:tavLst>
                                        <p:tav tm="0">
                                          <p:val>
                                            <p:strVal val="#ppt_x"/>
                                          </p:val>
                                        </p:tav>
                                        <p:tav tm="100000">
                                          <p:val>
                                            <p:strVal val="#ppt_x"/>
                                          </p:val>
                                        </p:tav>
                                      </p:tavLst>
                                    </p:anim>
                                    <p:anim calcmode="lin" valueType="num">
                                      <p:cBhvr>
                                        <p:cTn id="81" dur="250" fill="hold"/>
                                        <p:tgtEl>
                                          <p:spTgt spid="66"/>
                                        </p:tgtEl>
                                        <p:attrNameLst>
                                          <p:attrName>ppt_y</p:attrName>
                                        </p:attrNameLst>
                                      </p:cBhvr>
                                      <p:tavLst>
                                        <p:tav tm="0">
                                          <p:val>
                                            <p:strVal val="#ppt_y-#ppt_h/2"/>
                                          </p:val>
                                        </p:tav>
                                        <p:tav tm="100000">
                                          <p:val>
                                            <p:strVal val="#ppt_y"/>
                                          </p:val>
                                        </p:tav>
                                      </p:tavLst>
                                    </p:anim>
                                    <p:anim calcmode="lin" valueType="num">
                                      <p:cBhvr>
                                        <p:cTn id="82" dur="250" fill="hold"/>
                                        <p:tgtEl>
                                          <p:spTgt spid="66"/>
                                        </p:tgtEl>
                                        <p:attrNameLst>
                                          <p:attrName>ppt_w</p:attrName>
                                        </p:attrNameLst>
                                      </p:cBhvr>
                                      <p:tavLst>
                                        <p:tav tm="0">
                                          <p:val>
                                            <p:strVal val="#ppt_w"/>
                                          </p:val>
                                        </p:tav>
                                        <p:tav tm="100000">
                                          <p:val>
                                            <p:strVal val="#ppt_w"/>
                                          </p:val>
                                        </p:tav>
                                      </p:tavLst>
                                    </p:anim>
                                    <p:anim calcmode="lin" valueType="num">
                                      <p:cBhvr>
                                        <p:cTn id="83" dur="250" fill="hold"/>
                                        <p:tgtEl>
                                          <p:spTgt spid="66"/>
                                        </p:tgtEl>
                                        <p:attrNameLst>
                                          <p:attrName>ppt_h</p:attrName>
                                        </p:attrNameLst>
                                      </p:cBhvr>
                                      <p:tavLst>
                                        <p:tav tm="0">
                                          <p:val>
                                            <p:fltVal val="0"/>
                                          </p:val>
                                        </p:tav>
                                        <p:tav tm="100000">
                                          <p:val>
                                            <p:strVal val="#ppt_h"/>
                                          </p:val>
                                        </p:tav>
                                      </p:tavLst>
                                    </p:anim>
                                  </p:childTnLst>
                                </p:cTn>
                              </p:par>
                            </p:childTnLst>
                          </p:cTn>
                        </p:par>
                        <p:par>
                          <p:cTn id="84" fill="hold">
                            <p:stCondLst>
                              <p:cond delay="4250"/>
                            </p:stCondLst>
                            <p:childTnLst>
                              <p:par>
                                <p:cTn id="85" presetID="17" presetClass="entr" presetSubtype="1"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250" fill="hold"/>
                                        <p:tgtEl>
                                          <p:spTgt spid="47"/>
                                        </p:tgtEl>
                                        <p:attrNameLst>
                                          <p:attrName>ppt_x</p:attrName>
                                        </p:attrNameLst>
                                      </p:cBhvr>
                                      <p:tavLst>
                                        <p:tav tm="0">
                                          <p:val>
                                            <p:strVal val="#ppt_x"/>
                                          </p:val>
                                        </p:tav>
                                        <p:tav tm="100000">
                                          <p:val>
                                            <p:strVal val="#ppt_x"/>
                                          </p:val>
                                        </p:tav>
                                      </p:tavLst>
                                    </p:anim>
                                    <p:anim calcmode="lin" valueType="num">
                                      <p:cBhvr>
                                        <p:cTn id="88" dur="250" fill="hold"/>
                                        <p:tgtEl>
                                          <p:spTgt spid="47"/>
                                        </p:tgtEl>
                                        <p:attrNameLst>
                                          <p:attrName>ppt_y</p:attrName>
                                        </p:attrNameLst>
                                      </p:cBhvr>
                                      <p:tavLst>
                                        <p:tav tm="0">
                                          <p:val>
                                            <p:strVal val="#ppt_y-#ppt_h/2"/>
                                          </p:val>
                                        </p:tav>
                                        <p:tav tm="100000">
                                          <p:val>
                                            <p:strVal val="#ppt_y"/>
                                          </p:val>
                                        </p:tav>
                                      </p:tavLst>
                                    </p:anim>
                                    <p:anim calcmode="lin" valueType="num">
                                      <p:cBhvr>
                                        <p:cTn id="89" dur="250" fill="hold"/>
                                        <p:tgtEl>
                                          <p:spTgt spid="47"/>
                                        </p:tgtEl>
                                        <p:attrNameLst>
                                          <p:attrName>ppt_w</p:attrName>
                                        </p:attrNameLst>
                                      </p:cBhvr>
                                      <p:tavLst>
                                        <p:tav tm="0">
                                          <p:val>
                                            <p:strVal val="#ppt_w"/>
                                          </p:val>
                                        </p:tav>
                                        <p:tav tm="100000">
                                          <p:val>
                                            <p:strVal val="#ppt_w"/>
                                          </p:val>
                                        </p:tav>
                                      </p:tavLst>
                                    </p:anim>
                                    <p:anim calcmode="lin" valueType="num">
                                      <p:cBhvr>
                                        <p:cTn id="90" dur="250" fill="hold"/>
                                        <p:tgtEl>
                                          <p:spTgt spid="47"/>
                                        </p:tgtEl>
                                        <p:attrNameLst>
                                          <p:attrName>ppt_h</p:attrName>
                                        </p:attrNameLst>
                                      </p:cBhvr>
                                      <p:tavLst>
                                        <p:tav tm="0">
                                          <p:val>
                                            <p:fltVal val="0"/>
                                          </p:val>
                                        </p:tav>
                                        <p:tav tm="100000">
                                          <p:val>
                                            <p:strVal val="#ppt_h"/>
                                          </p:val>
                                        </p:tav>
                                      </p:tavLst>
                                    </p:anim>
                                  </p:childTnLst>
                                </p:cTn>
                              </p:par>
                            </p:childTnLst>
                          </p:cTn>
                        </p:par>
                        <p:par>
                          <p:cTn id="91" fill="hold">
                            <p:stCondLst>
                              <p:cond delay="4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5000"/>
                            </p:stCondLst>
                            <p:childTnLst>
                              <p:par>
                                <p:cTn id="96" presetID="10" presetClass="entr" presetSubtype="0" fill="hold" grpId="0" nodeType="afterEffect">
                                  <p:stCondLst>
                                    <p:cond delay="25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par>
                          <p:cTn id="99" fill="hold">
                            <p:stCondLst>
                              <p:cond delay="5750"/>
                            </p:stCondLst>
                            <p:childTnLst>
                              <p:par>
                                <p:cTn id="100" presetID="17" presetClass="entr" presetSubtype="1"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250" fill="hold"/>
                                        <p:tgtEl>
                                          <p:spTgt spid="36"/>
                                        </p:tgtEl>
                                        <p:attrNameLst>
                                          <p:attrName>ppt_x</p:attrName>
                                        </p:attrNameLst>
                                      </p:cBhvr>
                                      <p:tavLst>
                                        <p:tav tm="0">
                                          <p:val>
                                            <p:strVal val="#ppt_x"/>
                                          </p:val>
                                        </p:tav>
                                        <p:tav tm="100000">
                                          <p:val>
                                            <p:strVal val="#ppt_x"/>
                                          </p:val>
                                        </p:tav>
                                      </p:tavLst>
                                    </p:anim>
                                    <p:anim calcmode="lin" valueType="num">
                                      <p:cBhvr>
                                        <p:cTn id="103" dur="250" fill="hold"/>
                                        <p:tgtEl>
                                          <p:spTgt spid="36"/>
                                        </p:tgtEl>
                                        <p:attrNameLst>
                                          <p:attrName>ppt_y</p:attrName>
                                        </p:attrNameLst>
                                      </p:cBhvr>
                                      <p:tavLst>
                                        <p:tav tm="0">
                                          <p:val>
                                            <p:strVal val="#ppt_y-#ppt_h/2"/>
                                          </p:val>
                                        </p:tav>
                                        <p:tav tm="100000">
                                          <p:val>
                                            <p:strVal val="#ppt_y"/>
                                          </p:val>
                                        </p:tav>
                                      </p:tavLst>
                                    </p:anim>
                                    <p:anim calcmode="lin" valueType="num">
                                      <p:cBhvr>
                                        <p:cTn id="104" dur="250" fill="hold"/>
                                        <p:tgtEl>
                                          <p:spTgt spid="36"/>
                                        </p:tgtEl>
                                        <p:attrNameLst>
                                          <p:attrName>ppt_w</p:attrName>
                                        </p:attrNameLst>
                                      </p:cBhvr>
                                      <p:tavLst>
                                        <p:tav tm="0">
                                          <p:val>
                                            <p:strVal val="#ppt_w"/>
                                          </p:val>
                                        </p:tav>
                                        <p:tav tm="100000">
                                          <p:val>
                                            <p:strVal val="#ppt_w"/>
                                          </p:val>
                                        </p:tav>
                                      </p:tavLst>
                                    </p:anim>
                                    <p:anim calcmode="lin" valueType="num">
                                      <p:cBhvr>
                                        <p:cTn id="105" dur="250" fill="hold"/>
                                        <p:tgtEl>
                                          <p:spTgt spid="36"/>
                                        </p:tgtEl>
                                        <p:attrNameLst>
                                          <p:attrName>ppt_h</p:attrName>
                                        </p:attrNameLst>
                                      </p:cBhvr>
                                      <p:tavLst>
                                        <p:tav tm="0">
                                          <p:val>
                                            <p:fltVal val="0"/>
                                          </p:val>
                                        </p:tav>
                                        <p:tav tm="100000">
                                          <p:val>
                                            <p:strVal val="#ppt_h"/>
                                          </p:val>
                                        </p:tav>
                                      </p:tavLst>
                                    </p:anim>
                                  </p:childTnLst>
                                </p:cTn>
                              </p:par>
                            </p:childTnLst>
                          </p:cTn>
                        </p:par>
                        <p:par>
                          <p:cTn id="106" fill="hold">
                            <p:stCondLst>
                              <p:cond delay="6000"/>
                            </p:stCondLst>
                            <p:childTnLst>
                              <p:par>
                                <p:cTn id="107" presetID="17" presetClass="entr" presetSubtype="1" fill="hold"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250" fill="hold"/>
                                        <p:tgtEl>
                                          <p:spTgt spid="48"/>
                                        </p:tgtEl>
                                        <p:attrNameLst>
                                          <p:attrName>ppt_x</p:attrName>
                                        </p:attrNameLst>
                                      </p:cBhvr>
                                      <p:tavLst>
                                        <p:tav tm="0">
                                          <p:val>
                                            <p:strVal val="#ppt_x"/>
                                          </p:val>
                                        </p:tav>
                                        <p:tav tm="100000">
                                          <p:val>
                                            <p:strVal val="#ppt_x"/>
                                          </p:val>
                                        </p:tav>
                                      </p:tavLst>
                                    </p:anim>
                                    <p:anim calcmode="lin" valueType="num">
                                      <p:cBhvr>
                                        <p:cTn id="110" dur="250" fill="hold"/>
                                        <p:tgtEl>
                                          <p:spTgt spid="48"/>
                                        </p:tgtEl>
                                        <p:attrNameLst>
                                          <p:attrName>ppt_y</p:attrName>
                                        </p:attrNameLst>
                                      </p:cBhvr>
                                      <p:tavLst>
                                        <p:tav tm="0">
                                          <p:val>
                                            <p:strVal val="#ppt_y-#ppt_h/2"/>
                                          </p:val>
                                        </p:tav>
                                        <p:tav tm="100000">
                                          <p:val>
                                            <p:strVal val="#ppt_y"/>
                                          </p:val>
                                        </p:tav>
                                      </p:tavLst>
                                    </p:anim>
                                    <p:anim calcmode="lin" valueType="num">
                                      <p:cBhvr>
                                        <p:cTn id="111" dur="250" fill="hold"/>
                                        <p:tgtEl>
                                          <p:spTgt spid="48"/>
                                        </p:tgtEl>
                                        <p:attrNameLst>
                                          <p:attrName>ppt_w</p:attrName>
                                        </p:attrNameLst>
                                      </p:cBhvr>
                                      <p:tavLst>
                                        <p:tav tm="0">
                                          <p:val>
                                            <p:strVal val="#ppt_w"/>
                                          </p:val>
                                        </p:tav>
                                        <p:tav tm="100000">
                                          <p:val>
                                            <p:strVal val="#ppt_w"/>
                                          </p:val>
                                        </p:tav>
                                      </p:tavLst>
                                    </p:anim>
                                    <p:anim calcmode="lin" valueType="num">
                                      <p:cBhvr>
                                        <p:cTn id="112" dur="250" fill="hold"/>
                                        <p:tgtEl>
                                          <p:spTgt spid="48"/>
                                        </p:tgtEl>
                                        <p:attrNameLst>
                                          <p:attrName>ppt_h</p:attrName>
                                        </p:attrNameLst>
                                      </p:cBhvr>
                                      <p:tavLst>
                                        <p:tav tm="0">
                                          <p:val>
                                            <p:fltVal val="0"/>
                                          </p:val>
                                        </p:tav>
                                        <p:tav tm="100000">
                                          <p:val>
                                            <p:strVal val="#ppt_h"/>
                                          </p:val>
                                        </p:tav>
                                      </p:tavLst>
                                    </p:anim>
                                  </p:childTnLst>
                                </p:cTn>
                              </p:par>
                            </p:childTnLst>
                          </p:cTn>
                        </p:par>
                        <p:par>
                          <p:cTn id="113" fill="hold">
                            <p:stCondLst>
                              <p:cond delay="6250"/>
                            </p:stCondLst>
                            <p:childTnLst>
                              <p:par>
                                <p:cTn id="114" presetID="10" presetClass="entr" presetSubtype="0"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par>
                          <p:cTn id="117" fill="hold">
                            <p:stCondLst>
                              <p:cond delay="6750"/>
                            </p:stCondLst>
                            <p:childTnLst>
                              <p:par>
                                <p:cTn id="118" presetID="10" presetClass="entr" presetSubtype="0" fill="hold" grpId="0" nodeType="afterEffect">
                                  <p:stCondLst>
                                    <p:cond delay="25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500"/>
                                        <p:tgtEl>
                                          <p:spTgt spid="57"/>
                                        </p:tgtEl>
                                      </p:cBhvr>
                                    </p:animEffect>
                                  </p:childTnLst>
                                </p:cTn>
                              </p:par>
                            </p:childTnLst>
                          </p:cTn>
                        </p:par>
                        <p:par>
                          <p:cTn id="121" fill="hold">
                            <p:stCondLst>
                              <p:cond delay="7500"/>
                            </p:stCondLst>
                            <p:childTnLst>
                              <p:par>
                                <p:cTn id="122" presetID="17" presetClass="entr" presetSubtype="1" fill="hold" nodeType="afterEffect">
                                  <p:stCondLst>
                                    <p:cond delay="0"/>
                                  </p:stCondLst>
                                  <p:childTnLst>
                                    <p:set>
                                      <p:cBhvr>
                                        <p:cTn id="123" dur="1" fill="hold">
                                          <p:stCondLst>
                                            <p:cond delay="0"/>
                                          </p:stCondLst>
                                        </p:cTn>
                                        <p:tgtEl>
                                          <p:spTgt spid="37"/>
                                        </p:tgtEl>
                                        <p:attrNameLst>
                                          <p:attrName>style.visibility</p:attrName>
                                        </p:attrNameLst>
                                      </p:cBhvr>
                                      <p:to>
                                        <p:strVal val="visible"/>
                                      </p:to>
                                    </p:set>
                                    <p:anim calcmode="lin" valueType="num">
                                      <p:cBhvr>
                                        <p:cTn id="124" dur="250" fill="hold"/>
                                        <p:tgtEl>
                                          <p:spTgt spid="37"/>
                                        </p:tgtEl>
                                        <p:attrNameLst>
                                          <p:attrName>ppt_x</p:attrName>
                                        </p:attrNameLst>
                                      </p:cBhvr>
                                      <p:tavLst>
                                        <p:tav tm="0">
                                          <p:val>
                                            <p:strVal val="#ppt_x"/>
                                          </p:val>
                                        </p:tav>
                                        <p:tav tm="100000">
                                          <p:val>
                                            <p:strVal val="#ppt_x"/>
                                          </p:val>
                                        </p:tav>
                                      </p:tavLst>
                                    </p:anim>
                                    <p:anim calcmode="lin" valueType="num">
                                      <p:cBhvr>
                                        <p:cTn id="125" dur="250" fill="hold"/>
                                        <p:tgtEl>
                                          <p:spTgt spid="37"/>
                                        </p:tgtEl>
                                        <p:attrNameLst>
                                          <p:attrName>ppt_y</p:attrName>
                                        </p:attrNameLst>
                                      </p:cBhvr>
                                      <p:tavLst>
                                        <p:tav tm="0">
                                          <p:val>
                                            <p:strVal val="#ppt_y-#ppt_h/2"/>
                                          </p:val>
                                        </p:tav>
                                        <p:tav tm="100000">
                                          <p:val>
                                            <p:strVal val="#ppt_y"/>
                                          </p:val>
                                        </p:tav>
                                      </p:tavLst>
                                    </p:anim>
                                    <p:anim calcmode="lin" valueType="num">
                                      <p:cBhvr>
                                        <p:cTn id="126" dur="250" fill="hold"/>
                                        <p:tgtEl>
                                          <p:spTgt spid="37"/>
                                        </p:tgtEl>
                                        <p:attrNameLst>
                                          <p:attrName>ppt_w</p:attrName>
                                        </p:attrNameLst>
                                      </p:cBhvr>
                                      <p:tavLst>
                                        <p:tav tm="0">
                                          <p:val>
                                            <p:strVal val="#ppt_w"/>
                                          </p:val>
                                        </p:tav>
                                        <p:tav tm="100000">
                                          <p:val>
                                            <p:strVal val="#ppt_w"/>
                                          </p:val>
                                        </p:tav>
                                      </p:tavLst>
                                    </p:anim>
                                    <p:anim calcmode="lin" valueType="num">
                                      <p:cBhvr>
                                        <p:cTn id="127" dur="250" fill="hold"/>
                                        <p:tgtEl>
                                          <p:spTgt spid="37"/>
                                        </p:tgtEl>
                                        <p:attrNameLst>
                                          <p:attrName>ppt_h</p:attrName>
                                        </p:attrNameLst>
                                      </p:cBhvr>
                                      <p:tavLst>
                                        <p:tav tm="0">
                                          <p:val>
                                            <p:fltVal val="0"/>
                                          </p:val>
                                        </p:tav>
                                        <p:tav tm="100000">
                                          <p:val>
                                            <p:strVal val="#ppt_h"/>
                                          </p:val>
                                        </p:tav>
                                      </p:tavLst>
                                    </p:anim>
                                  </p:childTnLst>
                                </p:cTn>
                              </p:par>
                            </p:childTnLst>
                          </p:cTn>
                        </p:par>
                        <p:par>
                          <p:cTn id="128" fill="hold">
                            <p:stCondLst>
                              <p:cond delay="7750"/>
                            </p:stCondLst>
                            <p:childTnLst>
                              <p:par>
                                <p:cTn id="129" presetID="17" presetClass="entr" presetSubtype="1"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p:cTn id="131" dur="250" fill="hold"/>
                                        <p:tgtEl>
                                          <p:spTgt spid="49"/>
                                        </p:tgtEl>
                                        <p:attrNameLst>
                                          <p:attrName>ppt_x</p:attrName>
                                        </p:attrNameLst>
                                      </p:cBhvr>
                                      <p:tavLst>
                                        <p:tav tm="0">
                                          <p:val>
                                            <p:strVal val="#ppt_x"/>
                                          </p:val>
                                        </p:tav>
                                        <p:tav tm="100000">
                                          <p:val>
                                            <p:strVal val="#ppt_x"/>
                                          </p:val>
                                        </p:tav>
                                      </p:tavLst>
                                    </p:anim>
                                    <p:anim calcmode="lin" valueType="num">
                                      <p:cBhvr>
                                        <p:cTn id="132" dur="250" fill="hold"/>
                                        <p:tgtEl>
                                          <p:spTgt spid="49"/>
                                        </p:tgtEl>
                                        <p:attrNameLst>
                                          <p:attrName>ppt_y</p:attrName>
                                        </p:attrNameLst>
                                      </p:cBhvr>
                                      <p:tavLst>
                                        <p:tav tm="0">
                                          <p:val>
                                            <p:strVal val="#ppt_y-#ppt_h/2"/>
                                          </p:val>
                                        </p:tav>
                                        <p:tav tm="100000">
                                          <p:val>
                                            <p:strVal val="#ppt_y"/>
                                          </p:val>
                                        </p:tav>
                                      </p:tavLst>
                                    </p:anim>
                                    <p:anim calcmode="lin" valueType="num">
                                      <p:cBhvr>
                                        <p:cTn id="133" dur="250" fill="hold"/>
                                        <p:tgtEl>
                                          <p:spTgt spid="49"/>
                                        </p:tgtEl>
                                        <p:attrNameLst>
                                          <p:attrName>ppt_w</p:attrName>
                                        </p:attrNameLst>
                                      </p:cBhvr>
                                      <p:tavLst>
                                        <p:tav tm="0">
                                          <p:val>
                                            <p:strVal val="#ppt_w"/>
                                          </p:val>
                                        </p:tav>
                                        <p:tav tm="100000">
                                          <p:val>
                                            <p:strVal val="#ppt_w"/>
                                          </p:val>
                                        </p:tav>
                                      </p:tavLst>
                                    </p:anim>
                                    <p:anim calcmode="lin" valueType="num">
                                      <p:cBhvr>
                                        <p:cTn id="134" dur="250" fill="hold"/>
                                        <p:tgtEl>
                                          <p:spTgt spid="49"/>
                                        </p:tgtEl>
                                        <p:attrNameLst>
                                          <p:attrName>ppt_h</p:attrName>
                                        </p:attrNameLst>
                                      </p:cBhvr>
                                      <p:tavLst>
                                        <p:tav tm="0">
                                          <p:val>
                                            <p:fltVal val="0"/>
                                          </p:val>
                                        </p:tav>
                                        <p:tav tm="100000">
                                          <p:val>
                                            <p:strVal val="#ppt_h"/>
                                          </p:val>
                                        </p:tav>
                                      </p:tavLst>
                                    </p:anim>
                                  </p:childTnLst>
                                </p:cTn>
                              </p:par>
                            </p:childTnLst>
                          </p:cTn>
                        </p:par>
                        <p:par>
                          <p:cTn id="135" fill="hold">
                            <p:stCondLst>
                              <p:cond delay="8000"/>
                            </p:stCondLst>
                            <p:childTnLst>
                              <p:par>
                                <p:cTn id="136" presetID="10" presetClass="entr" presetSubtype="0" fill="hold" grpId="0" nodeType="after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par>
                          <p:cTn id="139" fill="hold">
                            <p:stCondLst>
                              <p:cond delay="8500"/>
                            </p:stCondLst>
                            <p:childTnLst>
                              <p:par>
                                <p:cTn id="140" presetID="10" presetClass="entr" presetSubtype="0" fill="hold" grpId="0" nodeType="afterEffect">
                                  <p:stCondLst>
                                    <p:cond delay="25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250"/>
                                        <p:tgtEl>
                                          <p:spTgt spid="55"/>
                                        </p:tgtEl>
                                      </p:cBhvr>
                                    </p:animEffect>
                                  </p:childTnLst>
                                </p:cTn>
                              </p:par>
                            </p:childTnLst>
                          </p:cTn>
                        </p:par>
                        <p:par>
                          <p:cTn id="143" fill="hold">
                            <p:stCondLst>
                              <p:cond delay="9000"/>
                            </p:stCondLst>
                            <p:childTnLst>
                              <p:par>
                                <p:cTn id="144" presetID="10" presetClass="entr" presetSubtype="0" fill="hold" grpId="0"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60" grpId="0" animBg="1"/>
      <p:bldP spid="62" grpId="0"/>
      <p:bldP spid="63" grpId="0"/>
      <p:bldP spid="72" grpId="0"/>
      <p:bldP spid="24" grpId="0" animBg="1"/>
      <p:bldP spid="40" grpId="0" animBg="1"/>
      <p:bldP spid="41" grpId="0" animBg="1"/>
      <p:bldP spid="42" grpId="0" animBg="1"/>
      <p:bldP spid="43" grpId="0" animBg="1"/>
      <p:bldP spid="4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delay</a:t>
            </a:r>
            <a:endParaRPr lang="en-US" dirty="0"/>
          </a:p>
        </p:txBody>
      </p:sp>
      <p:cxnSp>
        <p:nvCxnSpPr>
          <p:cNvPr id="4" name="Straight Arrow Connector 3"/>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7" name="Rectangle 6"/>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cxnSp>
        <p:nvCxnSpPr>
          <p:cNvPr id="10" name="Straight Arrow Connector 9"/>
          <p:cNvCxnSpPr>
            <a:endCxn id="12" idx="1"/>
          </p:cNvCxnSpPr>
          <p:nvPr/>
        </p:nvCxnSpPr>
        <p:spPr>
          <a:xfrm flipV="1">
            <a:off x="1766947" y="5081128"/>
            <a:ext cx="6982576" cy="45624"/>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12" name="Rectangle 11"/>
          <p:cNvSpPr/>
          <p:nvPr/>
        </p:nvSpPr>
        <p:spPr bwMode="auto">
          <a:xfrm>
            <a:off x="8749523" y="4814428"/>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14" name="TextBox 13"/>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cxnSp>
        <p:nvCxnSpPr>
          <p:cNvPr id="15" name="Straight Arrow Connector 14"/>
          <p:cNvCxnSpPr>
            <a:stCxn id="5" idx="4"/>
            <a:endCxn id="30" idx="1"/>
          </p:cNvCxnSpPr>
          <p:nvPr/>
        </p:nvCxnSpPr>
        <p:spPr>
          <a:xfrm>
            <a:off x="2307491"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7" name="Straight Arrow Connector 16"/>
          <p:cNvCxnSpPr>
            <a:stCxn id="6" idx="4"/>
            <a:endCxn id="31" idx="1"/>
          </p:cNvCxnSpPr>
          <p:nvPr/>
        </p:nvCxnSpPr>
        <p:spPr>
          <a:xfrm>
            <a:off x="3930829"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9" name="Straight Arrow Connector 18"/>
          <p:cNvCxnSpPr>
            <a:stCxn id="8" idx="4"/>
            <a:endCxn id="32" idx="1"/>
          </p:cNvCxnSpPr>
          <p:nvPr/>
        </p:nvCxnSpPr>
        <p:spPr>
          <a:xfrm>
            <a:off x="4663872"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21" name="Straight Arrow Connector 20"/>
          <p:cNvCxnSpPr>
            <a:stCxn id="9" idx="4"/>
            <a:endCxn id="33" idx="1"/>
          </p:cNvCxnSpPr>
          <p:nvPr/>
        </p:nvCxnSpPr>
        <p:spPr>
          <a:xfrm>
            <a:off x="5988765"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sp>
        <p:nvSpPr>
          <p:cNvPr id="23" name="TextBox 22"/>
          <p:cNvSpPr txBox="1"/>
          <p:nvPr/>
        </p:nvSpPr>
        <p:spPr>
          <a:xfrm>
            <a:off x="9134140" y="3223387"/>
            <a:ext cx="3938045" cy="307777"/>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.delay(1000)</a:t>
            </a:r>
            <a:endParaRPr lang="en-US" sz="2000" dirty="0">
              <a:gradFill>
                <a:gsLst>
                  <a:gs pos="0">
                    <a:prstClr val="black"/>
                  </a:gs>
                  <a:gs pos="86000">
                    <a:prstClr val="black"/>
                  </a:gs>
                </a:gsLst>
                <a:lin ang="5400000" scaled="0"/>
              </a:gradFill>
              <a:latin typeface="Consolas" pitchFamily="49" charset="0"/>
              <a:cs typeface="Consolas" pitchFamily="49" charset="0"/>
            </a:endParaRPr>
          </a:p>
        </p:txBody>
      </p:sp>
      <p:sp>
        <p:nvSpPr>
          <p:cNvPr id="26" name="TextBox 25"/>
          <p:cNvSpPr txBox="1"/>
          <p:nvPr/>
        </p:nvSpPr>
        <p:spPr>
          <a:xfrm>
            <a:off x="431370" y="1275610"/>
            <a:ext cx="6486391" cy="369332"/>
          </a:xfrm>
          <a:prstGeom prst="rect">
            <a:avLst/>
          </a:prstGeom>
          <a:noFill/>
        </p:spPr>
        <p:txBody>
          <a:bodyPr wrap="none" rtlCol="0">
            <a:spAutoFit/>
          </a:bodyPr>
          <a:lstStyle/>
          <a:p>
            <a:r>
              <a:rPr lang="en-US" dirty="0" smtClean="0">
                <a:solidFill>
                  <a:schemeClr val="accent1"/>
                </a:solidFill>
              </a:rPr>
              <a:t>Since Observables are asynchronous, they have a notion of time</a:t>
            </a:r>
            <a:endParaRPr lang="en-US" dirty="0">
              <a:solidFill>
                <a:schemeClr val="accent1"/>
              </a:solidFill>
            </a:endParaRPr>
          </a:p>
        </p:txBody>
      </p:sp>
      <p:sp>
        <p:nvSpPr>
          <p:cNvPr id="27" name="TextBox 26"/>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sp>
        <p:nvSpPr>
          <p:cNvPr id="30" name="Oval 29"/>
          <p:cNvSpPr/>
          <p:nvPr/>
        </p:nvSpPr>
        <p:spPr bwMode="auto">
          <a:xfrm>
            <a:off x="3491273"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31" name="Oval 30"/>
          <p:cNvSpPr/>
          <p:nvPr/>
        </p:nvSpPr>
        <p:spPr bwMode="auto">
          <a:xfrm>
            <a:off x="5114611"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2" name="Oval 31"/>
          <p:cNvSpPr/>
          <p:nvPr/>
        </p:nvSpPr>
        <p:spPr bwMode="auto">
          <a:xfrm>
            <a:off x="5847654"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3" name="Oval 32"/>
          <p:cNvSpPr/>
          <p:nvPr/>
        </p:nvSpPr>
        <p:spPr bwMode="auto">
          <a:xfrm>
            <a:off x="7172547"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45" name="Straight Arrow Connector 44"/>
          <p:cNvCxnSpPr>
            <a:stCxn id="7" idx="2"/>
            <a:endCxn id="12" idx="0"/>
          </p:cNvCxnSpPr>
          <p:nvPr/>
        </p:nvCxnSpPr>
        <p:spPr>
          <a:xfrm>
            <a:off x="7763026" y="2725682"/>
            <a:ext cx="1043662" cy="2088746"/>
          </a:xfrm>
          <a:prstGeom prst="straightConnector1">
            <a:avLst/>
          </a:prstGeom>
          <a:noFill/>
          <a:ln w="50800" cap="flat" cmpd="sng" algn="ctr">
            <a:solidFill>
              <a:schemeClr val="tx1">
                <a:lumMod val="75000"/>
                <a:lumOff val="25000"/>
              </a:schemeClr>
            </a:solidFill>
            <a:prstDash val="sysDash"/>
            <a:miter lim="800000"/>
            <a:tailEnd type="arrow"/>
          </a:ln>
          <a:effectLst/>
        </p:spPr>
      </p:cxnSp>
      <p:pic>
        <p:nvPicPr>
          <p:cNvPr id="54"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539"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854" y="3388636"/>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948" y="3394192"/>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9298"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6938" y="3391731"/>
            <a:ext cx="568689" cy="55218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Oval 5"/>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8" name="Oval 7"/>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9" name="Oval 8"/>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Tree>
    <p:extLst>
      <p:ext uri="{BB962C8B-B14F-4D97-AF65-F5344CB8AC3E}">
        <p14:creationId xmlns:p14="http://schemas.microsoft.com/office/powerpoint/2010/main" val="23841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2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40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22" presetClass="entr" presetSubtype="1" fill="hold" nodeType="with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2750"/>
                                        <p:tgtEl>
                                          <p:spTgt spid="15"/>
                                        </p:tgtEl>
                                      </p:cBhvr>
                                    </p:animEffect>
                                  </p:childTnLst>
                                </p:cTn>
                              </p:par>
                              <p:par>
                                <p:cTn id="29" presetID="10" presetClass="entr" presetSubtype="0" fill="hold" nodeType="withEffect">
                                  <p:stCondLst>
                                    <p:cond delay="22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1" fill="hold" nodeType="withEffect">
                                  <p:stCondLst>
                                    <p:cond delay="475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2750"/>
                                        <p:tgtEl>
                                          <p:spTgt spid="17"/>
                                        </p:tgtEl>
                                      </p:cBhvr>
                                    </p:animEffect>
                                  </p:childTnLst>
                                </p:cTn>
                              </p:par>
                              <p:par>
                                <p:cTn id="41" presetID="10" presetClass="entr" presetSubtype="0" fill="hold" nodeType="withEffect">
                                  <p:stCondLst>
                                    <p:cond delay="60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725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57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2" presetClass="entr" presetSubtype="1" fill="hold" nodeType="withEffect">
                                  <p:stCondLst>
                                    <p:cond delay="625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2750"/>
                                        <p:tgtEl>
                                          <p:spTgt spid="19"/>
                                        </p:tgtEl>
                                      </p:cBhvr>
                                    </p:animEffect>
                                  </p:childTnLst>
                                </p:cTn>
                              </p:par>
                              <p:par>
                                <p:cTn id="53" presetID="10" presetClass="entr" presetSubtype="0" fill="hold" nodeType="withEffect">
                                  <p:stCondLst>
                                    <p:cond delay="7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875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85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50"/>
                                        <p:tgtEl>
                                          <p:spTgt spid="9"/>
                                        </p:tgtEl>
                                      </p:cBhvr>
                                    </p:animEffect>
                                  </p:childTnLst>
                                </p:cTn>
                              </p:par>
                              <p:par>
                                <p:cTn id="62" presetID="22" presetClass="entr" presetSubtype="1" fill="hold" nodeType="withEffect">
                                  <p:stCondLst>
                                    <p:cond delay="900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2750"/>
                                        <p:tgtEl>
                                          <p:spTgt spid="21"/>
                                        </p:tgtEl>
                                      </p:cBhvr>
                                    </p:animEffect>
                                  </p:childTnLst>
                                </p:cTn>
                              </p:par>
                              <p:par>
                                <p:cTn id="65" presetID="10" presetClass="entr" presetSubtype="0" fill="hold" nodeType="withEffect">
                                  <p:stCondLst>
                                    <p:cond delay="1025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115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105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22" presetClass="entr" presetSubtype="1" fill="hold" nodeType="withEffect">
                                  <p:stCondLst>
                                    <p:cond delay="1100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2750"/>
                                        <p:tgtEl>
                                          <p:spTgt spid="45"/>
                                        </p:tgtEl>
                                      </p:cBhvr>
                                    </p:animEffect>
                                  </p:childTnLst>
                                </p:cTn>
                              </p:par>
                              <p:par>
                                <p:cTn id="77" presetID="10" presetClass="entr" presetSubtype="0" fill="hold" nodeType="withEffect">
                                  <p:stCondLst>
                                    <p:cond delay="1225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13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p:bldP spid="23" grpId="0"/>
      <p:bldP spid="27" grpId="0"/>
      <p:bldP spid="30" grpId="0" animBg="1"/>
      <p:bldP spid="31" grpId="0" animBg="1"/>
      <p:bldP spid="32" grpId="0" animBg="1"/>
      <p:bldP spid="33" grpId="0" animBg="1"/>
      <p:bldP spid="5" grpId="0" animBg="1"/>
      <p:bldP spid="6"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a:xfrm>
            <a:off x="4049486" y="2286000"/>
            <a:ext cx="8142514" cy="1143000"/>
          </a:xfrm>
        </p:spPr>
        <p:txBody>
          <a:bodyPr/>
          <a:lstStyle/>
          <a:p>
            <a:pPr algn="l"/>
            <a:r>
              <a:rPr lang="en-US" dirty="0" smtClean="0">
                <a:solidFill>
                  <a:schemeClr val="bg1"/>
                </a:solidFill>
              </a:rPr>
              <a:t>Software Engineer</a:t>
            </a:r>
            <a:br>
              <a:rPr lang="en-US" dirty="0" smtClean="0">
                <a:solidFill>
                  <a:schemeClr val="bg1"/>
                </a:solidFill>
              </a:rPr>
            </a:br>
            <a:r>
              <a:rPr lang="en-US" dirty="0" smtClean="0">
                <a:solidFill>
                  <a:schemeClr val="bg1"/>
                </a:solidFill>
              </a:rPr>
              <a:t>Open </a:t>
            </a:r>
            <a:r>
              <a:rPr lang="en-US" dirty="0" err="1" smtClean="0">
                <a:solidFill>
                  <a:schemeClr val="bg1"/>
                </a:solidFill>
              </a:rPr>
              <a:t>Sourcerer</a:t>
            </a:r>
            <a:r>
              <a:rPr lang="en-US" dirty="0" smtClean="0">
                <a:solidFill>
                  <a:schemeClr val="bg1"/>
                </a:solidFill>
              </a:rPr>
              <a:t/>
            </a:r>
            <a:br>
              <a:rPr lang="en-US" dirty="0" smtClean="0">
                <a:solidFill>
                  <a:schemeClr val="bg1"/>
                </a:solidFill>
              </a:rPr>
            </a:br>
            <a:r>
              <a:rPr lang="en-US" dirty="0" smtClean="0">
                <a:solidFill>
                  <a:schemeClr val="bg1"/>
                </a:solidFill>
              </a:rPr>
              <a:t>@</a:t>
            </a:r>
            <a:r>
              <a:rPr lang="en-US" dirty="0" err="1" smtClean="0">
                <a:solidFill>
                  <a:schemeClr val="bg1"/>
                </a:solidFill>
              </a:rPr>
              <a:t>mattpodwysocki</a:t>
            </a:r>
            <a:r>
              <a:rPr lang="en-US" dirty="0" smtClean="0">
                <a:solidFill>
                  <a:schemeClr val="bg1"/>
                </a:solidFill>
              </a:rPr>
              <a:t/>
            </a:r>
            <a:br>
              <a:rPr lang="en-US" dirty="0" smtClean="0">
                <a:solidFill>
                  <a:schemeClr val="bg1"/>
                </a:solidFill>
              </a:rPr>
            </a:br>
            <a:r>
              <a:rPr lang="en-US" dirty="0" smtClean="0">
                <a:solidFill>
                  <a:schemeClr val="bg1"/>
                </a:solidFill>
              </a:rPr>
              <a:t>github.com/</a:t>
            </a:r>
            <a:r>
              <a:rPr lang="en-US" dirty="0" err="1" smtClean="0">
                <a:solidFill>
                  <a:schemeClr val="bg1"/>
                </a:solidFill>
              </a:rPr>
              <a:t>mattpodwysocki</a:t>
            </a:r>
            <a:endParaRPr lang="en-US" dirty="0">
              <a:solidFill>
                <a:schemeClr val="bg1"/>
              </a:solidFill>
            </a:endParaRPr>
          </a:p>
        </p:txBody>
      </p:sp>
    </p:spTree>
    <p:extLst>
      <p:ext uri="{BB962C8B-B14F-4D97-AF65-F5344CB8AC3E}">
        <p14:creationId xmlns:p14="http://schemas.microsoft.com/office/powerpoint/2010/main" val="391825726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OnNext</a:t>
            </a:r>
            <a:r>
              <a:rPr lang="en-US" dirty="0" smtClean="0"/>
              <a:t>:</a:t>
            </a:r>
            <a:br>
              <a:rPr lang="en-US" dirty="0" smtClean="0"/>
            </a:br>
            <a:r>
              <a:rPr lang="en-US" dirty="0" smtClean="0"/>
              <a:t>Drag and Drop</a:t>
            </a:r>
            <a:endParaRPr lang="en-US" dirty="0"/>
          </a:p>
        </p:txBody>
      </p:sp>
    </p:spTree>
    <p:extLst>
      <p:ext uri="{BB962C8B-B14F-4D97-AF65-F5344CB8AC3E}">
        <p14:creationId xmlns:p14="http://schemas.microsoft.com/office/powerpoint/2010/main" val="2918325292"/>
      </p:ext>
    </p:extLst>
  </p:cSld>
  <p:clrMapOvr>
    <a:masterClrMapping/>
  </p:clrMapOvr>
  <p:transition spd="slow">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Composing Events and Promises</a:t>
            </a:r>
          </a:p>
        </p:txBody>
      </p:sp>
      <p:sp>
        <p:nvSpPr>
          <p:cNvPr id="4" name="Rectangle 3"/>
          <p:cNvSpPr/>
          <p:nvPr/>
        </p:nvSpPr>
        <p:spPr bwMode="auto">
          <a:xfrm>
            <a:off x="1948490" y="2835888"/>
            <a:ext cx="1422220" cy="384699"/>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a:t>
            </a:r>
            <a:endParaRPr lang="en-US" sz="2448" dirty="0">
              <a:solidFill>
                <a:schemeClr val="tx1">
                  <a:lumMod val="85000"/>
                  <a:lumOff val="15000"/>
                </a:schemeClr>
              </a:solidFill>
              <a:latin typeface="Segoe UI" pitchFamily="34" charset="0"/>
            </a:endParaRPr>
          </a:p>
        </p:txBody>
      </p:sp>
      <p:sp>
        <p:nvSpPr>
          <p:cNvPr id="5" name="Right Arrow 4"/>
          <p:cNvSpPr/>
          <p:nvPr/>
        </p:nvSpPr>
        <p:spPr bwMode="auto">
          <a:xfrm>
            <a:off x="3419821" y="2959747"/>
            <a:ext cx="1177143" cy="199526"/>
          </a:xfrm>
          <a:prstGeom prst="rightArrow">
            <a:avLst/>
          </a:prstGeom>
          <a:solidFill>
            <a:schemeClr val="tx1">
              <a:lumMod val="50000"/>
              <a:lumOff val="50000"/>
            </a:schemeClr>
          </a:solidFill>
          <a:ln>
            <a:noFill/>
            <a:tailEnd type="arrow"/>
          </a:ln>
          <a:effectLst/>
        </p:spPr>
        <p:style>
          <a:lnRef idx="2">
            <a:schemeClr val="accent3"/>
          </a:lnRef>
          <a:fillRef idx="0">
            <a:schemeClr val="accent3"/>
          </a:fillRef>
          <a:effectRef idx="1">
            <a:schemeClr val="accent3"/>
          </a:effectRef>
          <a:fontRef idx="minor">
            <a:schemeClr val="tx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448" dirty="0">
              <a:gradFill>
                <a:gsLst>
                  <a:gs pos="0">
                    <a:srgbClr val="FFFFFF"/>
                  </a:gs>
                  <a:gs pos="100000">
                    <a:srgbClr val="FFFFFF"/>
                  </a:gs>
                </a:gsLst>
                <a:lin ang="5400000" scaled="0"/>
              </a:gradFill>
              <a:latin typeface="Segoe UI" pitchFamily="34" charset="0"/>
            </a:endParaRPr>
          </a:p>
        </p:txBody>
      </p:sp>
      <p:sp>
        <p:nvSpPr>
          <p:cNvPr id="6" name="TextBox 5"/>
          <p:cNvSpPr txBox="1"/>
          <p:nvPr/>
        </p:nvSpPr>
        <p:spPr>
          <a:xfrm>
            <a:off x="3679854" y="2674348"/>
            <a:ext cx="666657" cy="313932"/>
          </a:xfrm>
          <a:prstGeom prst="rect">
            <a:avLst/>
          </a:prstGeom>
          <a:noFill/>
        </p:spPr>
        <p:txBody>
          <a:bodyPr wrap="none" lIns="0" tIns="0" rIns="0" bIns="0" rtlCol="0">
            <a:spAutoFit/>
          </a:bodyPr>
          <a:lstStyle/>
          <a:p>
            <a:r>
              <a:rPr lang="en-US" sz="2040" b="1" dirty="0" err="1" smtClean="0"/>
              <a:t>keyup</a:t>
            </a:r>
            <a:endParaRPr lang="en-US" sz="2040" b="1" dirty="0"/>
          </a:p>
        </p:txBody>
      </p:sp>
      <p:sp>
        <p:nvSpPr>
          <p:cNvPr id="7" name="Cloud 6"/>
          <p:cNvSpPr/>
          <p:nvPr/>
        </p:nvSpPr>
        <p:spPr bwMode="auto">
          <a:xfrm>
            <a:off x="6006027" y="2677233"/>
            <a:ext cx="2871273" cy="1373716"/>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00" dirty="0">
                <a:solidFill>
                  <a:schemeClr val="tx1">
                    <a:lumMod val="85000"/>
                    <a:lumOff val="15000"/>
                  </a:schemeClr>
                </a:solidFill>
              </a:rPr>
              <a:t>Dictionary web service</a:t>
            </a:r>
          </a:p>
        </p:txBody>
      </p:sp>
      <p:sp>
        <p:nvSpPr>
          <p:cNvPr id="9" name="Line Callout 1 8"/>
          <p:cNvSpPr/>
          <p:nvPr/>
        </p:nvSpPr>
        <p:spPr bwMode="auto">
          <a:xfrm>
            <a:off x="8014815" y="1619856"/>
            <a:ext cx="2834159" cy="634921"/>
          </a:xfrm>
          <a:prstGeom prst="borderCallout1">
            <a:avLst>
              <a:gd name="adj1" fmla="val 67258"/>
              <a:gd name="adj2" fmla="val -1107"/>
              <a:gd name="adj3" fmla="val 121501"/>
              <a:gd name="adj4" fmla="val -42702"/>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XHR web service request</a:t>
            </a:r>
          </a:p>
        </p:txBody>
      </p:sp>
      <p:sp>
        <p:nvSpPr>
          <p:cNvPr id="10" name="Rectangle 9"/>
          <p:cNvSpPr/>
          <p:nvPr/>
        </p:nvSpPr>
        <p:spPr bwMode="auto">
          <a:xfrm>
            <a:off x="1948490" y="3333127"/>
            <a:ext cx="1408302" cy="1053842"/>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Reaction</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Reactive</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Reactor</a:t>
            </a:r>
            <a:endParaRPr lang="en-US" sz="2448" dirty="0">
              <a:solidFill>
                <a:schemeClr val="tx1">
                  <a:lumMod val="85000"/>
                  <a:lumOff val="15000"/>
                </a:schemeClr>
              </a:solidFill>
              <a:latin typeface="Segoe UI" pitchFamily="34" charset="0"/>
            </a:endParaRPr>
          </a:p>
        </p:txBody>
      </p:sp>
      <p:cxnSp>
        <p:nvCxnSpPr>
          <p:cNvPr id="11" name="Elbow Connector 10"/>
          <p:cNvCxnSpPr>
            <a:stCxn id="7" idx="1"/>
            <a:endCxn id="10" idx="2"/>
          </p:cNvCxnSpPr>
          <p:nvPr/>
        </p:nvCxnSpPr>
        <p:spPr>
          <a:xfrm rot="5400000">
            <a:off x="4878412" y="1823716"/>
            <a:ext cx="337483" cy="4789023"/>
          </a:xfrm>
          <a:prstGeom prst="bentConnector3">
            <a:avLst>
              <a:gd name="adj1" fmla="val 167737"/>
            </a:avLst>
          </a:prstGeom>
          <a:ln>
            <a:solidFill>
              <a:schemeClr val="tx1">
                <a:lumMod val="85000"/>
                <a:lumOff val="15000"/>
              </a:schemeClr>
            </a:solidFill>
            <a:prstDash val="sysDash"/>
            <a:tailEnd type="arrow"/>
          </a:ln>
          <a:effectLst/>
        </p:spPr>
        <p:style>
          <a:lnRef idx="3">
            <a:schemeClr val="accent3"/>
          </a:lnRef>
          <a:fillRef idx="0">
            <a:schemeClr val="accent3"/>
          </a:fillRef>
          <a:effectRef idx="2">
            <a:schemeClr val="accent3"/>
          </a:effectRef>
          <a:fontRef idx="minor">
            <a:schemeClr val="tx1"/>
          </a:fontRef>
        </p:style>
      </p:cxnSp>
      <p:sp>
        <p:nvSpPr>
          <p:cNvPr id="12" name="Line Callout 1 11"/>
          <p:cNvSpPr/>
          <p:nvPr/>
        </p:nvSpPr>
        <p:spPr bwMode="auto">
          <a:xfrm>
            <a:off x="1948490" y="1553904"/>
            <a:ext cx="3276754" cy="529318"/>
          </a:xfrm>
          <a:prstGeom prst="borderCallout1">
            <a:avLst>
              <a:gd name="adj1" fmla="val 99720"/>
              <a:gd name="adj2" fmla="val 28584"/>
              <a:gd name="adj3" fmla="val 210648"/>
              <a:gd name="adj4" fmla="val 5701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Observable of strings</a:t>
            </a:r>
          </a:p>
        </p:txBody>
      </p:sp>
      <p:sp>
        <p:nvSpPr>
          <p:cNvPr id="14" name="Line Callout 1 13"/>
          <p:cNvSpPr/>
          <p:nvPr/>
        </p:nvSpPr>
        <p:spPr bwMode="auto">
          <a:xfrm>
            <a:off x="1356250" y="5390520"/>
            <a:ext cx="3047704" cy="542151"/>
          </a:xfrm>
          <a:prstGeom prst="borderCallout1">
            <a:avLst>
              <a:gd name="adj1" fmla="val -596"/>
              <a:gd name="adj2" fmla="val 27110"/>
              <a:gd name="adj3" fmla="val -168023"/>
              <a:gd name="adj4" fmla="val 3348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a:t>
            </a:r>
            <a:r>
              <a:rPr lang="en-US" dirty="0" smtClean="0"/>
              <a:t>binding on </a:t>
            </a:r>
            <a:r>
              <a:rPr lang="en-US" dirty="0"/>
              <a:t>HTML page</a:t>
            </a:r>
          </a:p>
        </p:txBody>
      </p:sp>
      <p:grpSp>
        <p:nvGrpSpPr>
          <p:cNvPr id="15" name="Group 14"/>
          <p:cNvGrpSpPr/>
          <p:nvPr/>
        </p:nvGrpSpPr>
        <p:grpSpPr>
          <a:xfrm>
            <a:off x="3075017" y="3351055"/>
            <a:ext cx="270015" cy="1016538"/>
            <a:chOff x="2316935" y="3637078"/>
            <a:chExt cx="264745" cy="996696"/>
          </a:xfrm>
        </p:grpSpPr>
        <p:sp>
          <p:nvSpPr>
            <p:cNvPr id="16" name="Rectangle 15"/>
            <p:cNvSpPr/>
            <p:nvPr/>
          </p:nvSpPr>
          <p:spPr bwMode="auto">
            <a:xfrm>
              <a:off x="2316935" y="3637078"/>
              <a:ext cx="262628" cy="99669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7" name="Isosceles Triangle 16"/>
            <p:cNvSpPr/>
            <p:nvPr/>
          </p:nvSpPr>
          <p:spPr bwMode="auto">
            <a:xfrm>
              <a:off x="2320746" y="3664374"/>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8" name="Isosceles Triangle 17"/>
            <p:cNvSpPr/>
            <p:nvPr/>
          </p:nvSpPr>
          <p:spPr bwMode="auto">
            <a:xfrm flipV="1">
              <a:off x="2318629" y="4478663"/>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985" y="183216"/>
            <a:ext cx="701415" cy="701415"/>
          </a:xfrm>
          <a:prstGeom prst="rect">
            <a:avLst/>
          </a:prstGeom>
        </p:spPr>
      </p:pic>
      <p:pic>
        <p:nvPicPr>
          <p:cNvPr id="30" name="Picture 2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767" y="1057300"/>
            <a:ext cx="1019816" cy="1359754"/>
          </a:xfrm>
          <a:prstGeom prst="rect">
            <a:avLst/>
          </a:prstGeom>
        </p:spPr>
      </p:pic>
      <p:sp>
        <p:nvSpPr>
          <p:cNvPr id="31" name="Line Callout 1 30"/>
          <p:cNvSpPr/>
          <p:nvPr/>
        </p:nvSpPr>
        <p:spPr>
          <a:xfrm>
            <a:off x="6787608" y="5361513"/>
            <a:ext cx="3581400" cy="524937"/>
          </a:xfrm>
          <a:prstGeom prst="borderCallout1">
            <a:avLst>
              <a:gd name="adj1" fmla="val 9761"/>
              <a:gd name="adj2" fmla="val -354"/>
              <a:gd name="adj3" fmla="val -118836"/>
              <a:gd name="adj4" fmla="val -1546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Observable of arrays of words</a:t>
            </a:r>
          </a:p>
        </p:txBody>
      </p:sp>
      <p:sp>
        <p:nvSpPr>
          <p:cNvPr id="66" name="Freeform 65"/>
          <p:cNvSpPr/>
          <p:nvPr/>
        </p:nvSpPr>
        <p:spPr>
          <a:xfrm>
            <a:off x="4596963" y="2357575"/>
            <a:ext cx="2568088" cy="688360"/>
          </a:xfrm>
          <a:custGeom>
            <a:avLst/>
            <a:gdLst>
              <a:gd name="connsiteX0" fmla="*/ 0 w 2737341"/>
              <a:gd name="connsiteY0" fmla="*/ 610539 h 610539"/>
              <a:gd name="connsiteX1" fmla="*/ 723900 w 2737341"/>
              <a:gd name="connsiteY1" fmla="*/ 153339 h 610539"/>
              <a:gd name="connsiteX2" fmla="*/ 1476375 w 2737341"/>
              <a:gd name="connsiteY2" fmla="*/ 939 h 610539"/>
              <a:gd name="connsiteX3" fmla="*/ 2333625 w 2737341"/>
              <a:gd name="connsiteY3" fmla="*/ 96189 h 610539"/>
              <a:gd name="connsiteX4" fmla="*/ 2695575 w 2737341"/>
              <a:gd name="connsiteY4" fmla="*/ 239064 h 610539"/>
              <a:gd name="connsiteX5" fmla="*/ 2733675 w 2737341"/>
              <a:gd name="connsiteY5" fmla="*/ 239064 h 610539"/>
              <a:gd name="connsiteX6" fmla="*/ 2733675 w 2737341"/>
              <a:gd name="connsiteY6" fmla="*/ 248589 h 610539"/>
              <a:gd name="connsiteX0" fmla="*/ 0 w 2745114"/>
              <a:gd name="connsiteY0" fmla="*/ 610539 h 610539"/>
              <a:gd name="connsiteX1" fmla="*/ 723900 w 2745114"/>
              <a:gd name="connsiteY1" fmla="*/ 153339 h 610539"/>
              <a:gd name="connsiteX2" fmla="*/ 1476375 w 2745114"/>
              <a:gd name="connsiteY2" fmla="*/ 939 h 610539"/>
              <a:gd name="connsiteX3" fmla="*/ 2333625 w 2745114"/>
              <a:gd name="connsiteY3" fmla="*/ 96189 h 610539"/>
              <a:gd name="connsiteX4" fmla="*/ 2695575 w 2745114"/>
              <a:gd name="connsiteY4" fmla="*/ 239064 h 610539"/>
              <a:gd name="connsiteX5" fmla="*/ 2733675 w 2745114"/>
              <a:gd name="connsiteY5" fmla="*/ 239064 h 610539"/>
              <a:gd name="connsiteX6" fmla="*/ 2617848 w 2745114"/>
              <a:gd name="connsiteY6" fmla="*/ 86664 h 610539"/>
              <a:gd name="connsiteX0" fmla="*/ 0 w 2699637"/>
              <a:gd name="connsiteY0" fmla="*/ 610539 h 610539"/>
              <a:gd name="connsiteX1" fmla="*/ 723900 w 2699637"/>
              <a:gd name="connsiteY1" fmla="*/ 153339 h 610539"/>
              <a:gd name="connsiteX2" fmla="*/ 1476375 w 2699637"/>
              <a:gd name="connsiteY2" fmla="*/ 939 h 610539"/>
              <a:gd name="connsiteX3" fmla="*/ 2333625 w 2699637"/>
              <a:gd name="connsiteY3" fmla="*/ 96189 h 610539"/>
              <a:gd name="connsiteX4" fmla="*/ 2695575 w 2699637"/>
              <a:gd name="connsiteY4" fmla="*/ 239064 h 610539"/>
              <a:gd name="connsiteX5" fmla="*/ 2533611 w 2699637"/>
              <a:gd name="connsiteY5" fmla="*/ 334314 h 610539"/>
              <a:gd name="connsiteX6" fmla="*/ 2617848 w 2699637"/>
              <a:gd name="connsiteY6" fmla="*/ 86664 h 610539"/>
              <a:gd name="connsiteX0" fmla="*/ 0 w 3097250"/>
              <a:gd name="connsiteY0" fmla="*/ 613130 h 617714"/>
              <a:gd name="connsiteX1" fmla="*/ 723900 w 3097250"/>
              <a:gd name="connsiteY1" fmla="*/ 155930 h 617714"/>
              <a:gd name="connsiteX2" fmla="*/ 1476375 w 3097250"/>
              <a:gd name="connsiteY2" fmla="*/ 3530 h 617714"/>
              <a:gd name="connsiteX3" fmla="*/ 2333625 w 3097250"/>
              <a:gd name="connsiteY3" fmla="*/ 98780 h 617714"/>
              <a:gd name="connsiteX4" fmla="*/ 3095704 w 3097250"/>
              <a:gd name="connsiteY4" fmla="*/ 613130 h 617714"/>
              <a:gd name="connsiteX5" fmla="*/ 2533611 w 3097250"/>
              <a:gd name="connsiteY5" fmla="*/ 336905 h 617714"/>
              <a:gd name="connsiteX6" fmla="*/ 2617848 w 3097250"/>
              <a:gd name="connsiteY6" fmla="*/ 89255 h 617714"/>
              <a:gd name="connsiteX0" fmla="*/ 0 w 3097097"/>
              <a:gd name="connsiteY0" fmla="*/ 613130 h 617058"/>
              <a:gd name="connsiteX1" fmla="*/ 723900 w 3097097"/>
              <a:gd name="connsiteY1" fmla="*/ 155930 h 617058"/>
              <a:gd name="connsiteX2" fmla="*/ 1476375 w 3097097"/>
              <a:gd name="connsiteY2" fmla="*/ 3530 h 617058"/>
              <a:gd name="connsiteX3" fmla="*/ 2333625 w 3097097"/>
              <a:gd name="connsiteY3" fmla="*/ 98780 h 617058"/>
              <a:gd name="connsiteX4" fmla="*/ 3095704 w 3097097"/>
              <a:gd name="connsiteY4" fmla="*/ 613130 h 617058"/>
              <a:gd name="connsiteX5" fmla="*/ 2533611 w 3097097"/>
              <a:gd name="connsiteY5" fmla="*/ 336905 h 617058"/>
              <a:gd name="connsiteX6" fmla="*/ 2975858 w 3097097"/>
              <a:gd name="connsiteY6" fmla="*/ 355955 h 617058"/>
              <a:gd name="connsiteX0" fmla="*/ 0 w 3109759"/>
              <a:gd name="connsiteY0" fmla="*/ 613130 h 654696"/>
              <a:gd name="connsiteX1" fmla="*/ 723900 w 3109759"/>
              <a:gd name="connsiteY1" fmla="*/ 155930 h 654696"/>
              <a:gd name="connsiteX2" fmla="*/ 1476375 w 3109759"/>
              <a:gd name="connsiteY2" fmla="*/ 3530 h 654696"/>
              <a:gd name="connsiteX3" fmla="*/ 2333625 w 3109759"/>
              <a:gd name="connsiteY3" fmla="*/ 98780 h 654696"/>
              <a:gd name="connsiteX4" fmla="*/ 3095704 w 3109759"/>
              <a:gd name="connsiteY4" fmla="*/ 613130 h 654696"/>
              <a:gd name="connsiteX5" fmla="*/ 2838973 w 3109759"/>
              <a:gd name="connsiteY5" fmla="*/ 594080 h 654696"/>
              <a:gd name="connsiteX6" fmla="*/ 2975858 w 3109759"/>
              <a:gd name="connsiteY6" fmla="*/ 355955 h 654696"/>
              <a:gd name="connsiteX0" fmla="*/ 0 w 3123300"/>
              <a:gd name="connsiteY0" fmla="*/ 613130 h 647850"/>
              <a:gd name="connsiteX1" fmla="*/ 723900 w 3123300"/>
              <a:gd name="connsiteY1" fmla="*/ 155930 h 647850"/>
              <a:gd name="connsiteX2" fmla="*/ 1476375 w 3123300"/>
              <a:gd name="connsiteY2" fmla="*/ 3530 h 647850"/>
              <a:gd name="connsiteX3" fmla="*/ 2333625 w 3123300"/>
              <a:gd name="connsiteY3" fmla="*/ 98780 h 647850"/>
              <a:gd name="connsiteX4" fmla="*/ 3095704 w 3123300"/>
              <a:gd name="connsiteY4" fmla="*/ 613130 h 647850"/>
              <a:gd name="connsiteX5" fmla="*/ 2838973 w 3123300"/>
              <a:gd name="connsiteY5" fmla="*/ 594080 h 647850"/>
              <a:gd name="connsiteX6" fmla="*/ 3123274 w 3123300"/>
              <a:gd name="connsiteY6" fmla="*/ 536930 h 647850"/>
              <a:gd name="connsiteX0" fmla="*/ 0 w 3291842"/>
              <a:gd name="connsiteY0" fmla="*/ 613130 h 645096"/>
              <a:gd name="connsiteX1" fmla="*/ 723900 w 3291842"/>
              <a:gd name="connsiteY1" fmla="*/ 155930 h 645096"/>
              <a:gd name="connsiteX2" fmla="*/ 1476375 w 3291842"/>
              <a:gd name="connsiteY2" fmla="*/ 3530 h 645096"/>
              <a:gd name="connsiteX3" fmla="*/ 2333625 w 3291842"/>
              <a:gd name="connsiteY3" fmla="*/ 98780 h 645096"/>
              <a:gd name="connsiteX4" fmla="*/ 3095704 w 3291842"/>
              <a:gd name="connsiteY4" fmla="*/ 613130 h 645096"/>
              <a:gd name="connsiteX5" fmla="*/ 3291751 w 3291842"/>
              <a:gd name="connsiteY5" fmla="*/ 584555 h 645096"/>
              <a:gd name="connsiteX6" fmla="*/ 3123274 w 3291842"/>
              <a:gd name="connsiteY6" fmla="*/ 536930 h 645096"/>
              <a:gd name="connsiteX0" fmla="*/ 0 w 3300231"/>
              <a:gd name="connsiteY0" fmla="*/ 610651 h 610651"/>
              <a:gd name="connsiteX1" fmla="*/ 723900 w 3300231"/>
              <a:gd name="connsiteY1" fmla="*/ 153451 h 610651"/>
              <a:gd name="connsiteX2" fmla="*/ 1476375 w 3300231"/>
              <a:gd name="connsiteY2" fmla="*/ 1051 h 610651"/>
              <a:gd name="connsiteX3" fmla="*/ 2333625 w 3300231"/>
              <a:gd name="connsiteY3" fmla="*/ 96301 h 610651"/>
              <a:gd name="connsiteX4" fmla="*/ 2800872 w 3300231"/>
              <a:gd name="connsiteY4" fmla="*/ 286801 h 610651"/>
              <a:gd name="connsiteX5" fmla="*/ 3291751 w 3300231"/>
              <a:gd name="connsiteY5" fmla="*/ 582076 h 610651"/>
              <a:gd name="connsiteX6" fmla="*/ 3123274 w 3300231"/>
              <a:gd name="connsiteY6" fmla="*/ 534451 h 610651"/>
              <a:gd name="connsiteX0" fmla="*/ 0 w 3301982"/>
              <a:gd name="connsiteY0" fmla="*/ 610651 h 610651"/>
              <a:gd name="connsiteX1" fmla="*/ 723900 w 3301982"/>
              <a:gd name="connsiteY1" fmla="*/ 153451 h 610651"/>
              <a:gd name="connsiteX2" fmla="*/ 1476375 w 3301982"/>
              <a:gd name="connsiteY2" fmla="*/ 1051 h 610651"/>
              <a:gd name="connsiteX3" fmla="*/ 2333625 w 3301982"/>
              <a:gd name="connsiteY3" fmla="*/ 96301 h 610651"/>
              <a:gd name="connsiteX4" fmla="*/ 2800872 w 3301982"/>
              <a:gd name="connsiteY4" fmla="*/ 286801 h 610651"/>
              <a:gd name="connsiteX5" fmla="*/ 3291751 w 3301982"/>
              <a:gd name="connsiteY5" fmla="*/ 582076 h 610651"/>
              <a:gd name="connsiteX6" fmla="*/ 3144334 w 3301982"/>
              <a:gd name="connsiteY6" fmla="*/ 591601 h 610651"/>
              <a:gd name="connsiteX0" fmla="*/ 0 w 3404165"/>
              <a:gd name="connsiteY0" fmla="*/ 610651 h 610651"/>
              <a:gd name="connsiteX1" fmla="*/ 723900 w 3404165"/>
              <a:gd name="connsiteY1" fmla="*/ 153451 h 610651"/>
              <a:gd name="connsiteX2" fmla="*/ 1476375 w 3404165"/>
              <a:gd name="connsiteY2" fmla="*/ 1051 h 610651"/>
              <a:gd name="connsiteX3" fmla="*/ 2333625 w 3404165"/>
              <a:gd name="connsiteY3" fmla="*/ 96301 h 610651"/>
              <a:gd name="connsiteX4" fmla="*/ 2800872 w 3404165"/>
              <a:gd name="connsiteY4" fmla="*/ 286801 h 610651"/>
              <a:gd name="connsiteX5" fmla="*/ 3397048 w 3404165"/>
              <a:gd name="connsiteY5" fmla="*/ 563026 h 610651"/>
              <a:gd name="connsiteX6" fmla="*/ 3144334 w 3404165"/>
              <a:gd name="connsiteY6" fmla="*/ 591601 h 610651"/>
              <a:gd name="connsiteX0" fmla="*/ 0 w 3332384"/>
              <a:gd name="connsiteY0" fmla="*/ 610651 h 610651"/>
              <a:gd name="connsiteX1" fmla="*/ 723900 w 3332384"/>
              <a:gd name="connsiteY1" fmla="*/ 153451 h 610651"/>
              <a:gd name="connsiteX2" fmla="*/ 1476375 w 3332384"/>
              <a:gd name="connsiteY2" fmla="*/ 1051 h 610651"/>
              <a:gd name="connsiteX3" fmla="*/ 2333625 w 3332384"/>
              <a:gd name="connsiteY3" fmla="*/ 96301 h 610651"/>
              <a:gd name="connsiteX4" fmla="*/ 2800872 w 3332384"/>
              <a:gd name="connsiteY4" fmla="*/ 286801 h 610651"/>
              <a:gd name="connsiteX5" fmla="*/ 3323340 w 3332384"/>
              <a:gd name="connsiteY5" fmla="*/ 372526 h 610651"/>
              <a:gd name="connsiteX6" fmla="*/ 3144334 w 3332384"/>
              <a:gd name="connsiteY6" fmla="*/ 591601 h 610651"/>
              <a:gd name="connsiteX0" fmla="*/ 0 w 3445511"/>
              <a:gd name="connsiteY0" fmla="*/ 610651 h 628560"/>
              <a:gd name="connsiteX1" fmla="*/ 723900 w 3445511"/>
              <a:gd name="connsiteY1" fmla="*/ 153451 h 628560"/>
              <a:gd name="connsiteX2" fmla="*/ 1476375 w 3445511"/>
              <a:gd name="connsiteY2" fmla="*/ 1051 h 628560"/>
              <a:gd name="connsiteX3" fmla="*/ 2333625 w 3445511"/>
              <a:gd name="connsiteY3" fmla="*/ 96301 h 628560"/>
              <a:gd name="connsiteX4" fmla="*/ 2800872 w 3445511"/>
              <a:gd name="connsiteY4" fmla="*/ 286801 h 628560"/>
              <a:gd name="connsiteX5" fmla="*/ 3439167 w 3445511"/>
              <a:gd name="connsiteY5" fmla="*/ 610651 h 628560"/>
              <a:gd name="connsiteX6" fmla="*/ 3144334 w 3445511"/>
              <a:gd name="connsiteY6" fmla="*/ 591601 h 628560"/>
              <a:gd name="connsiteX0" fmla="*/ 0 w 3660378"/>
              <a:gd name="connsiteY0" fmla="*/ 610651 h 715426"/>
              <a:gd name="connsiteX1" fmla="*/ 723900 w 3660378"/>
              <a:gd name="connsiteY1" fmla="*/ 153451 h 715426"/>
              <a:gd name="connsiteX2" fmla="*/ 1476375 w 3660378"/>
              <a:gd name="connsiteY2" fmla="*/ 1051 h 715426"/>
              <a:gd name="connsiteX3" fmla="*/ 2333625 w 3660378"/>
              <a:gd name="connsiteY3" fmla="*/ 96301 h 715426"/>
              <a:gd name="connsiteX4" fmla="*/ 2800872 w 3660378"/>
              <a:gd name="connsiteY4" fmla="*/ 286801 h 715426"/>
              <a:gd name="connsiteX5" fmla="*/ 3439167 w 3660378"/>
              <a:gd name="connsiteY5" fmla="*/ 610651 h 715426"/>
              <a:gd name="connsiteX6" fmla="*/ 3660289 w 3660378"/>
              <a:gd name="connsiteY6" fmla="*/ 715426 h 715426"/>
              <a:gd name="connsiteX0" fmla="*/ 0 w 3660319"/>
              <a:gd name="connsiteY0" fmla="*/ 610651 h 715426"/>
              <a:gd name="connsiteX1" fmla="*/ 723900 w 3660319"/>
              <a:gd name="connsiteY1" fmla="*/ 153451 h 715426"/>
              <a:gd name="connsiteX2" fmla="*/ 1476375 w 3660319"/>
              <a:gd name="connsiteY2" fmla="*/ 1051 h 715426"/>
              <a:gd name="connsiteX3" fmla="*/ 2333625 w 3660319"/>
              <a:gd name="connsiteY3" fmla="*/ 96301 h 715426"/>
              <a:gd name="connsiteX4" fmla="*/ 2800872 w 3660319"/>
              <a:gd name="connsiteY4" fmla="*/ 286801 h 715426"/>
              <a:gd name="connsiteX5" fmla="*/ 3270692 w 3660319"/>
              <a:gd name="connsiteY5" fmla="*/ 496351 h 715426"/>
              <a:gd name="connsiteX6" fmla="*/ 3660289 w 3660319"/>
              <a:gd name="connsiteY6" fmla="*/ 715426 h 715426"/>
              <a:gd name="connsiteX0" fmla="*/ 0 w 3660289"/>
              <a:gd name="connsiteY0" fmla="*/ 610651 h 715426"/>
              <a:gd name="connsiteX1" fmla="*/ 723900 w 3660289"/>
              <a:gd name="connsiteY1" fmla="*/ 153451 h 715426"/>
              <a:gd name="connsiteX2" fmla="*/ 1476375 w 3660289"/>
              <a:gd name="connsiteY2" fmla="*/ 1051 h 715426"/>
              <a:gd name="connsiteX3" fmla="*/ 2333625 w 3660289"/>
              <a:gd name="connsiteY3" fmla="*/ 96301 h 715426"/>
              <a:gd name="connsiteX4" fmla="*/ 2800872 w 3660289"/>
              <a:gd name="connsiteY4" fmla="*/ 286801 h 715426"/>
              <a:gd name="connsiteX5" fmla="*/ 3660289 w 3660289"/>
              <a:gd name="connsiteY5" fmla="*/ 715426 h 715426"/>
              <a:gd name="connsiteX0" fmla="*/ 0 w 3660289"/>
              <a:gd name="connsiteY0" fmla="*/ 615729 h 720504"/>
              <a:gd name="connsiteX1" fmla="*/ 723900 w 3660289"/>
              <a:gd name="connsiteY1" fmla="*/ 158529 h 720504"/>
              <a:gd name="connsiteX2" fmla="*/ 1476375 w 3660289"/>
              <a:gd name="connsiteY2" fmla="*/ 6129 h 720504"/>
              <a:gd name="connsiteX3" fmla="*/ 2333625 w 3660289"/>
              <a:gd name="connsiteY3" fmla="*/ 101379 h 720504"/>
              <a:gd name="connsiteX4" fmla="*/ 3660289 w 3660289"/>
              <a:gd name="connsiteY4" fmla="*/ 720504 h 720504"/>
              <a:gd name="connsiteX0" fmla="*/ 0 w 3660289"/>
              <a:gd name="connsiteY0" fmla="*/ 639859 h 744634"/>
              <a:gd name="connsiteX1" fmla="*/ 723900 w 3660289"/>
              <a:gd name="connsiteY1" fmla="*/ 182659 h 744634"/>
              <a:gd name="connsiteX2" fmla="*/ 1476375 w 3660289"/>
              <a:gd name="connsiteY2" fmla="*/ 30259 h 744634"/>
              <a:gd name="connsiteX3" fmla="*/ 3660289 w 3660289"/>
              <a:gd name="connsiteY3" fmla="*/ 744634 h 744634"/>
              <a:gd name="connsiteX0" fmla="*/ 0 w 3660289"/>
              <a:gd name="connsiteY0" fmla="*/ 654366 h 759141"/>
              <a:gd name="connsiteX1" fmla="*/ 723900 w 3660289"/>
              <a:gd name="connsiteY1" fmla="*/ 197166 h 759141"/>
              <a:gd name="connsiteX2" fmla="*/ 1476375 w 3660289"/>
              <a:gd name="connsiteY2" fmla="*/ 44766 h 759141"/>
              <a:gd name="connsiteX3" fmla="*/ 2616104 w 3660289"/>
              <a:gd name="connsiteY3" fmla="*/ 64925 h 759141"/>
              <a:gd name="connsiteX4" fmla="*/ 3660289 w 3660289"/>
              <a:gd name="connsiteY4" fmla="*/ 759141 h 759141"/>
              <a:gd name="connsiteX0" fmla="*/ 0 w 3639230"/>
              <a:gd name="connsiteY0" fmla="*/ 654366 h 654366"/>
              <a:gd name="connsiteX1" fmla="*/ 723900 w 3639230"/>
              <a:gd name="connsiteY1" fmla="*/ 197166 h 654366"/>
              <a:gd name="connsiteX2" fmla="*/ 1476375 w 3639230"/>
              <a:gd name="connsiteY2" fmla="*/ 44766 h 654366"/>
              <a:gd name="connsiteX3" fmla="*/ 2616104 w 3639230"/>
              <a:gd name="connsiteY3" fmla="*/ 64925 h 654366"/>
              <a:gd name="connsiteX4" fmla="*/ 3639230 w 3639230"/>
              <a:gd name="connsiteY4" fmla="*/ 501966 h 654366"/>
              <a:gd name="connsiteX0" fmla="*/ 0 w 3639230"/>
              <a:gd name="connsiteY0" fmla="*/ 690033 h 690033"/>
              <a:gd name="connsiteX1" fmla="*/ 723900 w 3639230"/>
              <a:gd name="connsiteY1" fmla="*/ 232833 h 690033"/>
              <a:gd name="connsiteX2" fmla="*/ 1486905 w 3639230"/>
              <a:gd name="connsiteY2" fmla="*/ 13758 h 690033"/>
              <a:gd name="connsiteX3" fmla="*/ 2616104 w 3639230"/>
              <a:gd name="connsiteY3" fmla="*/ 100592 h 690033"/>
              <a:gd name="connsiteX4" fmla="*/ 3639230 w 3639230"/>
              <a:gd name="connsiteY4" fmla="*/ 537633 h 690033"/>
              <a:gd name="connsiteX0" fmla="*/ 0 w 2912680"/>
              <a:gd name="connsiteY0" fmla="*/ 690033 h 690033"/>
              <a:gd name="connsiteX1" fmla="*/ 723900 w 2912680"/>
              <a:gd name="connsiteY1" fmla="*/ 232833 h 690033"/>
              <a:gd name="connsiteX2" fmla="*/ 1486905 w 2912680"/>
              <a:gd name="connsiteY2" fmla="*/ 13758 h 690033"/>
              <a:gd name="connsiteX3" fmla="*/ 2616104 w 2912680"/>
              <a:gd name="connsiteY3" fmla="*/ 100592 h 690033"/>
              <a:gd name="connsiteX4" fmla="*/ 2912680 w 2912680"/>
              <a:gd name="connsiteY4" fmla="*/ 356658 h 690033"/>
              <a:gd name="connsiteX0" fmla="*/ 0 w 2912680"/>
              <a:gd name="connsiteY0" fmla="*/ 678498 h 678498"/>
              <a:gd name="connsiteX1" fmla="*/ 723900 w 2912680"/>
              <a:gd name="connsiteY1" fmla="*/ 221298 h 678498"/>
              <a:gd name="connsiteX2" fmla="*/ 1486905 w 2912680"/>
              <a:gd name="connsiteY2" fmla="*/ 2223 h 678498"/>
              <a:gd name="connsiteX3" fmla="*/ 2912680 w 2912680"/>
              <a:gd name="connsiteY3" fmla="*/ 345123 h 678498"/>
              <a:gd name="connsiteX0" fmla="*/ 0 w 2912680"/>
              <a:gd name="connsiteY0" fmla="*/ 678498 h 678498"/>
              <a:gd name="connsiteX1" fmla="*/ 723900 w 2912680"/>
              <a:gd name="connsiteY1" fmla="*/ 221298 h 678498"/>
              <a:gd name="connsiteX2" fmla="*/ 1918623 w 2912680"/>
              <a:gd name="connsiteY2" fmla="*/ 2223 h 678498"/>
              <a:gd name="connsiteX3" fmla="*/ 2912680 w 2912680"/>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88360 h 688360"/>
              <a:gd name="connsiteX1" fmla="*/ 755489 w 2838972"/>
              <a:gd name="connsiteY1" fmla="*/ 135910 h 688360"/>
              <a:gd name="connsiteX2" fmla="*/ 1918623 w 2838972"/>
              <a:gd name="connsiteY2" fmla="*/ 12085 h 688360"/>
              <a:gd name="connsiteX3" fmla="*/ 2838972 w 2838972"/>
              <a:gd name="connsiteY3" fmla="*/ 354985 h 688360"/>
            </a:gdLst>
            <a:ahLst/>
            <a:cxnLst>
              <a:cxn ang="0">
                <a:pos x="connsiteX0" y="connsiteY0"/>
              </a:cxn>
              <a:cxn ang="0">
                <a:pos x="connsiteX1" y="connsiteY1"/>
              </a:cxn>
              <a:cxn ang="0">
                <a:pos x="connsiteX2" y="connsiteY2"/>
              </a:cxn>
              <a:cxn ang="0">
                <a:pos x="connsiteX3" y="connsiteY3"/>
              </a:cxn>
            </a:cxnLst>
            <a:rect l="l" t="t" r="r" b="b"/>
            <a:pathLst>
              <a:path w="2838972" h="688360">
                <a:moveTo>
                  <a:pt x="0" y="688360"/>
                </a:moveTo>
                <a:cubicBezTo>
                  <a:pt x="238919" y="510560"/>
                  <a:pt x="435719" y="248622"/>
                  <a:pt x="755489" y="135910"/>
                </a:cubicBezTo>
                <a:cubicBezTo>
                  <a:pt x="1075259" y="23198"/>
                  <a:pt x="1571376" y="-24427"/>
                  <a:pt x="1918623" y="12085"/>
                </a:cubicBezTo>
                <a:cubicBezTo>
                  <a:pt x="2265870" y="48597"/>
                  <a:pt x="2626174" y="169248"/>
                  <a:pt x="2838972" y="354985"/>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1"/>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2501"/>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animBg="1"/>
      <p:bldP spid="10" grpId="0" animBg="1"/>
      <p:bldP spid="12" grpId="0" animBg="1"/>
      <p:bldP spid="14" grpId="0" animBg="1"/>
      <p:bldP spid="31" grpId="0" animBg="1"/>
      <p:bldP spid="6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words =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Rx.DOM.keyup</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dirty="0" smtClean="0">
                <a:solidFill>
                  <a:srgbClr val="505050"/>
                </a:solidFill>
                <a:latin typeface="Consolas" panose="020B0609020204030204" pitchFamily="49" charset="0"/>
                <a:cs typeface="Consolas" panose="020B0609020204030204" pitchFamily="49" charset="0"/>
              </a:rPr>
              <a:t>input</a:t>
            </a:r>
            <a:r>
              <a:rPr lang="en-US" sz="2600" dirty="0" smtClean="0">
                <a:solidFill>
                  <a:srgbClr val="C00000"/>
                </a:solidFill>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1"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throttle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(500)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words.subscribe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(data)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Composing Events and </a:t>
            </a:r>
            <a:r>
              <a:rPr lang="en-US" dirty="0" smtClean="0"/>
              <a:t>Promises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word arrays</a:t>
            </a: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21810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scheduler.createColdObservable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"NDC"</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"OSLO"</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input.map</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(x) { </a:t>
            </a:r>
            <a:r>
              <a:rPr lang="en-US" sz="2200" dirty="0" smtClean="0">
                <a:solidFill>
                  <a:srgbClr val="0070C0"/>
                </a:solidFill>
                <a:latin typeface="Consolas" panose="020B0609020204030204" pitchFamily="49" charset="0"/>
                <a:cs typeface="Consolas" panose="020B0609020204030204" pitchFamily="49" charset="0"/>
              </a:rPr>
              <a:t>return </a:t>
            </a:r>
            <a:r>
              <a:rPr lang="en-US" sz="2200" dirty="0" err="1" smtClean="0">
                <a:latin typeface="Consolas" panose="020B0609020204030204" pitchFamily="49" charset="0"/>
                <a:cs typeface="Consolas" panose="020B0609020204030204" pitchFamily="49" charset="0"/>
              </a:rPr>
              <a:t>x.length</a:t>
            </a:r>
            <a:r>
              <a:rPr lang="en-US" sz="2200" dirty="0" smtClean="0">
                <a:latin typeface="Consolas" panose="020B0609020204030204" pitchFamily="49" charset="0"/>
                <a:cs typeface="Consolas" panose="020B0609020204030204" pitchFamily="49" charset="0"/>
              </a:rPr>
              <a:t>;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3),</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452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Server: Retrieving Social Row</a:t>
            </a:r>
            <a:r>
              <a:rPr lang="en-US" dirty="0"/>
              <a:t/>
            </a:r>
            <a:br>
              <a:rPr lang="en-US" dirty="0"/>
            </a:br>
            <a:endParaRPr lang="en-US" dirty="0"/>
          </a:p>
        </p:txBody>
      </p:sp>
      <p:sp>
        <p:nvSpPr>
          <p:cNvPr id="3" name="Content Placeholder 2"/>
          <p:cNvSpPr>
            <a:spLocks noGrp="1"/>
          </p:cNvSpPr>
          <p:nvPr>
            <p:ph idx="1"/>
          </p:nvPr>
        </p:nvSpPr>
        <p:spPr/>
        <p:txBody>
          <a:bodyPr>
            <a:noAutofit/>
          </a:bodyPr>
          <a:lstStyle/>
          <a:p>
            <a:r>
              <a:rPr lang="en-US" sz="1800" b="1" dirty="0" err="1">
                <a:solidFill>
                  <a:schemeClr val="tx1"/>
                </a:solidFill>
              </a:rPr>
              <a:t>IObservable</a:t>
            </a:r>
            <a:r>
              <a:rPr lang="en-US" sz="1800" b="1" dirty="0">
                <a:solidFill>
                  <a:schemeClr val="tx1"/>
                </a:solidFill>
              </a:rPr>
              <a:t>&lt;List&lt;dynamic&gt;&gt; </a:t>
            </a:r>
            <a:r>
              <a:rPr lang="en-US" sz="1800" b="1" dirty="0" err="1" smtClean="0">
                <a:solidFill>
                  <a:schemeClr val="accent1"/>
                </a:solidFill>
              </a:rPr>
              <a:t>GetSocialRowData</a:t>
            </a:r>
            <a:r>
              <a:rPr lang="en-US" sz="1800" b="1" dirty="0" smtClean="0">
                <a:solidFill>
                  <a:schemeClr val="tx1"/>
                </a:solidFill>
              </a:rPr>
              <a:t>() </a:t>
            </a:r>
            <a:r>
              <a:rPr lang="en-US" sz="1800" b="1" dirty="0">
                <a:solidFill>
                  <a:schemeClr val="tx1"/>
                </a:solidFill>
              </a:rPr>
              <a:t>{</a:t>
            </a:r>
          </a:p>
          <a:p>
            <a:r>
              <a:rPr lang="en-US" sz="1800" b="1" dirty="0">
                <a:solidFill>
                  <a:schemeClr val="tx1"/>
                </a:solidFill>
              </a:rPr>
              <a:t>   </a:t>
            </a:r>
            <a:r>
              <a:rPr lang="en-US" sz="1800" b="1" dirty="0">
                <a:solidFill>
                  <a:srgbClr val="0070C0"/>
                </a:solidFill>
              </a:rPr>
              <a:t>return</a:t>
            </a:r>
            <a:r>
              <a:rPr lang="en-US" sz="1800" b="1" dirty="0">
                <a:solidFill>
                  <a:schemeClr val="tx1"/>
                </a:solidFill>
              </a:rPr>
              <a:t> </a:t>
            </a:r>
            <a:r>
              <a:rPr lang="en-US" sz="1800" b="1" dirty="0" err="1">
                <a:solidFill>
                  <a:schemeClr val="tx1"/>
                </a:solidFill>
              </a:rPr>
              <a:t>Observable.RelationalJoin</a:t>
            </a:r>
            <a:r>
              <a:rPr lang="en-US" sz="1800" b="1" dirty="0">
                <a:solidFill>
                  <a:schemeClr val="tx1"/>
                </a:solidFill>
              </a:rPr>
              <a:t>(</a:t>
            </a:r>
          </a:p>
          <a:p>
            <a:r>
              <a:rPr lang="en-US" sz="1800" b="1" dirty="0">
                <a:solidFill>
                  <a:schemeClr val="tx1"/>
                </a:solidFill>
              </a:rPr>
              <a:t>      </a:t>
            </a:r>
            <a:r>
              <a:rPr lang="en-US" sz="1800" b="1" dirty="0" err="1">
                <a:solidFill>
                  <a:schemeClr val="tx1"/>
                </a:solidFill>
              </a:rPr>
              <a:t>socialService.GetFriends</a:t>
            </a:r>
            <a:r>
              <a:rPr lang="en-US" sz="1800" b="1" dirty="0">
                <a:solidFill>
                  <a:schemeClr val="tx1"/>
                </a:solidFill>
              </a:rPr>
              <a:t>(user),</a:t>
            </a:r>
          </a:p>
          <a:p>
            <a:r>
              <a:rPr lang="en-US" sz="1800" b="1" dirty="0">
                <a:solidFill>
                  <a:schemeClr val="tx1"/>
                </a:solidFill>
              </a:rPr>
              <a:t>      </a:t>
            </a:r>
            <a:r>
              <a:rPr lang="en-US" sz="1800" b="1" dirty="0" err="1" smtClean="0">
                <a:solidFill>
                  <a:schemeClr val="tx1"/>
                </a:solidFill>
              </a:rPr>
              <a:t>messageService</a:t>
            </a:r>
            <a:r>
              <a:rPr lang="en-US" sz="1800" b="1" dirty="0" err="1">
                <a:solidFill>
                  <a:schemeClr val="tx1"/>
                </a:solidFill>
              </a:rPr>
              <a:t>.</a:t>
            </a:r>
            <a:r>
              <a:rPr lang="en-US" sz="1800" b="1" dirty="0" err="1" smtClean="0">
                <a:solidFill>
                  <a:schemeClr val="tx1"/>
                </a:solidFill>
              </a:rPr>
              <a:t>GetNotifications</a:t>
            </a:r>
            <a:r>
              <a:rPr lang="en-US" sz="1800" b="1" dirty="0" smtClean="0">
                <a:solidFill>
                  <a:schemeClr val="tx1"/>
                </a:solidFill>
              </a:rPr>
              <a:t>()</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.Where(notification </a:t>
            </a:r>
            <a:r>
              <a:rPr lang="en-US" sz="1800" b="1" dirty="0">
                <a:solidFill>
                  <a:schemeClr val="tx1"/>
                </a:solidFill>
              </a:rPr>
              <a:t>=&gt; </a:t>
            </a:r>
            <a:r>
              <a:rPr lang="en-US" sz="1800" b="1" dirty="0" err="1">
                <a:solidFill>
                  <a:schemeClr val="tx1"/>
                </a:solidFill>
              </a:rPr>
              <a:t>notification.Video.IsAvailable</a:t>
            </a:r>
            <a:r>
              <a:rPr lang="en-US" sz="1800" b="1" dirty="0">
                <a:solidFill>
                  <a:schemeClr val="tx1"/>
                </a:solidFill>
              </a:rPr>
              <a:t>),</a:t>
            </a:r>
          </a:p>
          <a:p>
            <a:r>
              <a:rPr lang="en-US" sz="1800" b="1" dirty="0">
                <a:solidFill>
                  <a:schemeClr val="tx1"/>
                </a:solidFill>
              </a:rPr>
              <a:t>      friend =&gt; </a:t>
            </a:r>
            <a:r>
              <a:rPr lang="en-US" sz="1800" b="1" dirty="0" err="1">
                <a:solidFill>
                  <a:schemeClr val="tx1"/>
                </a:solidFill>
              </a:rPr>
              <a:t>friend.Id</a:t>
            </a:r>
            <a:r>
              <a:rPr lang="en-US" sz="1800" b="1" dirty="0">
                <a:solidFill>
                  <a:schemeClr val="tx1"/>
                </a:solidFill>
              </a:rPr>
              <a:t>,   </a:t>
            </a:r>
            <a:r>
              <a:rPr lang="en-US" sz="1800" b="1" dirty="0">
                <a:solidFill>
                  <a:srgbClr val="00B050"/>
                </a:solidFill>
              </a:rPr>
              <a:t>// join key selector</a:t>
            </a:r>
          </a:p>
          <a:p>
            <a:r>
              <a:rPr lang="en-US" sz="1800" b="1" dirty="0">
                <a:solidFill>
                  <a:schemeClr val="tx1"/>
                </a:solidFill>
              </a:rPr>
              <a:t>      notification =&gt; </a:t>
            </a:r>
            <a:r>
              <a:rPr lang="en-US" sz="1800" b="1" dirty="0" err="1">
                <a:solidFill>
                  <a:schemeClr val="tx1"/>
                </a:solidFill>
              </a:rPr>
              <a:t>notification.Friend.Id</a:t>
            </a:r>
            <a:r>
              <a:rPr lang="en-US" sz="1800" b="1" dirty="0">
                <a:solidFill>
                  <a:schemeClr val="tx1"/>
                </a:solidFill>
              </a:rPr>
              <a:t>, </a:t>
            </a:r>
            <a:r>
              <a:rPr lang="en-US" sz="1800" b="1" dirty="0">
                <a:solidFill>
                  <a:srgbClr val="00B050"/>
                </a:solidFill>
              </a:rPr>
              <a:t>// join key       </a:t>
            </a:r>
          </a:p>
          <a:p>
            <a:r>
              <a:rPr lang="en-US" sz="1800" b="1" dirty="0">
                <a:solidFill>
                  <a:schemeClr val="tx1"/>
                </a:solidFill>
              </a:rPr>
              <a:t>      (friend, notification) =&gt; </a:t>
            </a:r>
          </a:p>
          <a:p>
            <a:r>
              <a:rPr lang="en-US" sz="1800" b="1" dirty="0">
                <a:solidFill>
                  <a:schemeClr val="tx1"/>
                </a:solidFill>
              </a:rPr>
              <a:t>         </a:t>
            </a:r>
            <a:r>
              <a:rPr lang="en-US" sz="1800" b="1" dirty="0">
                <a:solidFill>
                  <a:srgbClr val="0070C0"/>
                </a:solidFill>
              </a:rPr>
              <a:t>new</a:t>
            </a:r>
            <a:r>
              <a:rPr lang="en-US" sz="1800" b="1" dirty="0">
                <a:solidFill>
                  <a:schemeClr val="tx1"/>
                </a:solidFill>
              </a:rPr>
              <a:t> { </a:t>
            </a:r>
          </a:p>
          <a:p>
            <a:r>
              <a:rPr lang="en-US" sz="1800" b="1" dirty="0">
                <a:solidFill>
                  <a:schemeClr val="tx1"/>
                </a:solidFill>
              </a:rPr>
              <a:t>            Id = </a:t>
            </a:r>
            <a:r>
              <a:rPr lang="en-US" sz="1800" b="1" dirty="0" err="1">
                <a:solidFill>
                  <a:schemeClr val="tx1"/>
                </a:solidFill>
              </a:rPr>
              <a:t>notification.Id</a:t>
            </a:r>
            <a:r>
              <a:rPr lang="en-US" sz="1800" b="1" dirty="0">
                <a:solidFill>
                  <a:schemeClr val="tx1"/>
                </a:solidFill>
              </a:rPr>
              <a:t>,</a:t>
            </a:r>
          </a:p>
          <a:p>
            <a:r>
              <a:rPr lang="en-US" sz="1800" b="1" dirty="0">
                <a:solidFill>
                  <a:schemeClr val="tx1"/>
                </a:solidFill>
              </a:rPr>
              <a:t>            Name = </a:t>
            </a:r>
            <a:r>
              <a:rPr lang="en-US" sz="1800" b="1" dirty="0" err="1">
                <a:solidFill>
                  <a:schemeClr val="tx1"/>
                </a:solidFill>
              </a:rPr>
              <a:t>notification.Video.Name</a:t>
            </a:r>
            <a:r>
              <a:rPr lang="en-US" sz="1800" b="1" dirty="0">
                <a:solidFill>
                  <a:schemeClr val="tx1"/>
                </a:solidFill>
              </a:rPr>
              <a:t>,</a:t>
            </a:r>
          </a:p>
          <a:p>
            <a:r>
              <a:rPr lang="en-US" sz="1800" b="1" dirty="0">
                <a:solidFill>
                  <a:schemeClr val="tx1"/>
                </a:solidFill>
              </a:rPr>
              <a:t>            Message = </a:t>
            </a:r>
            <a:r>
              <a:rPr lang="en-US" sz="1800" b="1" dirty="0" err="1">
                <a:solidFill>
                  <a:schemeClr val="tx1"/>
                </a:solidFill>
              </a:rPr>
              <a:t>notification.Message</a:t>
            </a:r>
            <a:r>
              <a:rPr lang="en-US" sz="1800" b="1" dirty="0">
                <a:solidFill>
                  <a:schemeClr val="tx1"/>
                </a:solidFill>
              </a:rPr>
              <a:t>,</a:t>
            </a:r>
          </a:p>
          <a:p>
            <a:r>
              <a:rPr lang="en-US" sz="1800" b="1" dirty="0">
                <a:solidFill>
                  <a:schemeClr val="tx1"/>
                </a:solidFill>
              </a:rPr>
              <a:t>            Friend = </a:t>
            </a:r>
            <a:r>
              <a:rPr lang="en-US" sz="1800" b="1" dirty="0">
                <a:solidFill>
                  <a:srgbClr val="0070C0"/>
                </a:solidFill>
              </a:rPr>
              <a:t>new</a:t>
            </a:r>
            <a:r>
              <a:rPr lang="en-US" sz="1800" b="1" dirty="0">
                <a:solidFill>
                  <a:schemeClr val="tx1"/>
                </a:solidFill>
              </a:rPr>
              <a:t> { Name = </a:t>
            </a:r>
            <a:r>
              <a:rPr lang="en-US" sz="1800" b="1" dirty="0" err="1">
                <a:solidFill>
                  <a:schemeClr val="tx1"/>
                </a:solidFill>
              </a:rPr>
              <a:t>friend.Name</a:t>
            </a:r>
            <a:r>
              <a:rPr lang="en-US" sz="1800" b="1" dirty="0">
                <a:solidFill>
                  <a:schemeClr val="tx1"/>
                </a:solidFill>
              </a:rPr>
              <a:t>, Id = </a:t>
            </a:r>
            <a:r>
              <a:rPr lang="en-US" sz="1800" b="1" dirty="0" err="1">
                <a:solidFill>
                  <a:schemeClr val="tx1"/>
                </a:solidFill>
              </a:rPr>
              <a:t>friend.Id</a:t>
            </a:r>
            <a:r>
              <a:rPr lang="en-US" sz="1800" b="1" dirty="0">
                <a:solidFill>
                  <a:schemeClr val="tx1"/>
                </a:solidFill>
              </a:rPr>
              <a:t> }</a:t>
            </a:r>
          </a:p>
          <a:p>
            <a:r>
              <a:rPr lang="en-US" sz="1800" b="1" dirty="0">
                <a:solidFill>
                  <a:schemeClr val="tx1"/>
                </a:solidFill>
              </a:rPr>
              <a:t>         }).</a:t>
            </a:r>
          </a:p>
          <a:p>
            <a:r>
              <a:rPr lang="en-US" sz="1800" b="1" dirty="0">
                <a:solidFill>
                  <a:schemeClr val="tx1"/>
                </a:solidFill>
              </a:rPr>
              <a:t>         </a:t>
            </a:r>
            <a:r>
              <a:rPr lang="en-US" sz="1800" b="1" dirty="0" err="1">
                <a:solidFill>
                  <a:schemeClr val="tx1"/>
                </a:solidFill>
              </a:rPr>
              <a:t>ToList</a:t>
            </a:r>
            <a:r>
              <a:rPr lang="en-US" sz="1800" b="1" dirty="0">
                <a:solidFill>
                  <a:schemeClr val="tx1"/>
                </a:solidFill>
              </a:rPr>
              <a:t>();</a:t>
            </a:r>
          </a:p>
          <a:p>
            <a:r>
              <a:rPr lang="en-US" sz="1800" b="1" dirty="0">
                <a:solidFill>
                  <a:schemeClr val="tx1"/>
                </a:solidFill>
              </a:rPr>
              <a:t>}</a:t>
            </a:r>
          </a:p>
        </p:txBody>
      </p:sp>
    </p:spTree>
    <p:extLst>
      <p:ext uri="{BB962C8B-B14F-4D97-AF65-F5344CB8AC3E}">
        <p14:creationId xmlns:p14="http://schemas.microsoft.com/office/powerpoint/2010/main" val="1590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487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OnCompleted</a:t>
            </a:r>
            <a:r>
              <a:rPr lang="en-US" smtClean="0"/>
              <a:t>: Rx</a:t>
            </a:r>
            <a:endParaRPr lang="en-US" dirty="0"/>
          </a:p>
        </p:txBody>
      </p:sp>
      <p:sp>
        <p:nvSpPr>
          <p:cNvPr id="4" name="Content Placeholder 3"/>
          <p:cNvSpPr>
            <a:spLocks noGrp="1"/>
          </p:cNvSpPr>
          <p:nvPr>
            <p:ph idx="1"/>
          </p:nvPr>
        </p:nvSpPr>
        <p:spPr/>
        <p:txBody>
          <a:bodyPr/>
          <a:lstStyle/>
          <a:p>
            <a:r>
              <a:rPr lang="en-US" dirty="0" smtClean="0">
                <a:solidFill>
                  <a:schemeClr val="accent6">
                    <a:lumMod val="75000"/>
                  </a:schemeClr>
                </a:solidFill>
              </a:rPr>
              <a:t>Language neutral model with 3 concepts:</a:t>
            </a:r>
          </a:p>
          <a:p>
            <a:endParaRPr lang="en-US" sz="1400" dirty="0" smtClean="0">
              <a:solidFill>
                <a:schemeClr val="accent6">
                  <a:lumMod val="75000"/>
                </a:schemeClr>
              </a:solidFill>
            </a:endParaRPr>
          </a:p>
          <a:p>
            <a:pPr marL="514350" indent="-514350">
              <a:buFont typeface="+mj-lt"/>
              <a:buAutoNum type="arabicPeriod"/>
            </a:pPr>
            <a:r>
              <a:rPr lang="en-US" dirty="0" smtClean="0">
                <a:solidFill>
                  <a:schemeClr val="accent6">
                    <a:lumMod val="75000"/>
                  </a:schemeClr>
                </a:solidFill>
              </a:rPr>
              <a:t>Observer/Observable</a:t>
            </a:r>
          </a:p>
          <a:p>
            <a:pPr marL="514350" indent="-514350">
              <a:buFont typeface="+mj-lt"/>
              <a:buAutoNum type="arabicPeriod"/>
            </a:pPr>
            <a:r>
              <a:rPr lang="en-US" dirty="0" smtClean="0">
                <a:solidFill>
                  <a:schemeClr val="accent6">
                    <a:lumMod val="75000"/>
                  </a:schemeClr>
                </a:solidFill>
              </a:rPr>
              <a:t>Query operations (map/filter/reduce)</a:t>
            </a:r>
          </a:p>
          <a:p>
            <a:pPr marL="514350" indent="-514350">
              <a:buFont typeface="+mj-lt"/>
              <a:buAutoNum type="arabicPeriod"/>
            </a:pPr>
            <a:r>
              <a:rPr lang="en-US" dirty="0" smtClean="0">
                <a:solidFill>
                  <a:schemeClr val="accent6">
                    <a:lumMod val="75000"/>
                  </a:schemeClr>
                </a:solidFill>
              </a:rPr>
              <a:t>Schedulers: a set of types to parameterize concurrency</a:t>
            </a:r>
            <a:endParaRPr lang="en-US" dirty="0">
              <a:solidFill>
                <a:schemeClr val="accent6">
                  <a:lumMod val="75000"/>
                </a:schemeClr>
              </a:solidFill>
            </a:endParaRPr>
          </a:p>
        </p:txBody>
      </p:sp>
      <p:sp>
        <p:nvSpPr>
          <p:cNvPr id="3" name="TextBox 2"/>
          <p:cNvSpPr txBox="1"/>
          <p:nvPr/>
        </p:nvSpPr>
        <p:spPr>
          <a:xfrm>
            <a:off x="1745820" y="4764286"/>
            <a:ext cx="6838622" cy="1384995"/>
          </a:xfrm>
          <a:prstGeom prst="rect">
            <a:avLst/>
          </a:prstGeom>
          <a:noFill/>
        </p:spPr>
        <p:txBody>
          <a:bodyPr wrap="square" rtlCol="0">
            <a:spAutoFit/>
          </a:bodyPr>
          <a:lstStyle/>
          <a:p>
            <a:r>
              <a:rPr lang="en-US" sz="2800" dirty="0" smtClean="0">
                <a:solidFill>
                  <a:schemeClr val="bg1">
                    <a:lumMod val="50000"/>
                  </a:schemeClr>
                </a:solidFill>
                <a:cs typeface="Consolas" panose="020B0609020204030204" pitchFamily="49" charset="0"/>
              </a:rPr>
              <a:t>@</a:t>
            </a:r>
            <a:r>
              <a:rPr lang="en-US" sz="2800" dirty="0" err="1" smtClean="0">
                <a:solidFill>
                  <a:schemeClr val="bg1">
                    <a:lumMod val="50000"/>
                  </a:schemeClr>
                </a:solidFill>
                <a:cs typeface="Consolas" panose="020B0609020204030204" pitchFamily="49" charset="0"/>
              </a:rPr>
              <a:t>ReactiveX</a:t>
            </a:r>
            <a:endParaRPr lang="en-US" sz="2800" dirty="0" smtClean="0">
              <a:solidFill>
                <a:schemeClr val="bg1">
                  <a:lumMod val="50000"/>
                </a:schemeClr>
              </a:solidFill>
              <a:cs typeface="Consolas" panose="020B0609020204030204" pitchFamily="49" charset="0"/>
            </a:endParaRPr>
          </a:p>
          <a:p>
            <a:r>
              <a:rPr lang="en-US" sz="2800" dirty="0" smtClean="0">
                <a:solidFill>
                  <a:schemeClr val="bg1">
                    <a:lumMod val="50000"/>
                  </a:schemeClr>
                </a:solidFill>
                <a:cs typeface="Consolas" panose="020B0609020204030204" pitchFamily="49" charset="0"/>
              </a:rPr>
              <a:t>github.com/Reactive-Extensions</a:t>
            </a:r>
          </a:p>
          <a:p>
            <a:r>
              <a:rPr lang="en-US" sz="2800" dirty="0" smtClean="0">
                <a:solidFill>
                  <a:schemeClr val="bg1">
                    <a:lumMod val="50000"/>
                  </a:schemeClr>
                </a:solidFill>
                <a:cs typeface="Consolas" panose="020B0609020204030204" pitchFamily="49" charset="0"/>
              </a:rPr>
              <a:t>rx.codeplex.com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70" y="4918764"/>
            <a:ext cx="1076038" cy="1076038"/>
          </a:xfrm>
          <a:prstGeom prst="rect">
            <a:avLst/>
          </a:prstGeom>
        </p:spPr>
      </p:pic>
      <p:sp>
        <p:nvSpPr>
          <p:cNvPr id="6" name="TextBox 5"/>
          <p:cNvSpPr txBox="1"/>
          <p:nvPr/>
        </p:nvSpPr>
        <p:spPr>
          <a:xfrm>
            <a:off x="1507408" y="6278259"/>
            <a:ext cx="6211447" cy="369332"/>
          </a:xfrm>
          <a:prstGeom prst="rect">
            <a:avLst/>
          </a:prstGeom>
          <a:noFill/>
        </p:spPr>
        <p:txBody>
          <a:bodyPr wrap="square" rtlCol="0">
            <a:spAutoFit/>
          </a:bodyPr>
          <a:lstStyle/>
          <a:p>
            <a:r>
              <a:rPr lang="en-US" b="1" u="sng" dirty="0">
                <a:solidFill>
                  <a:schemeClr val="bg1">
                    <a:lumMod val="50000"/>
                  </a:schemeClr>
                </a:solidFill>
              </a:rPr>
              <a:t>https://github.com/Reactive-Extensions/NDC-Oslo-2014</a:t>
            </a:r>
          </a:p>
        </p:txBody>
      </p:sp>
    </p:spTree>
    <p:extLst>
      <p:ext uri="{BB962C8B-B14F-4D97-AF65-F5344CB8AC3E}">
        <p14:creationId xmlns:p14="http://schemas.microsoft.com/office/powerpoint/2010/main" val="24166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49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3" y="581965"/>
            <a:ext cx="3528751" cy="3528751"/>
          </a:xfrm>
          <a:prstGeom prst="rect">
            <a:avLst/>
          </a:prstGeom>
        </p:spPr>
      </p:pic>
      <p:sp>
        <p:nvSpPr>
          <p:cNvPr id="6" name="TextBox 5"/>
          <p:cNvSpPr txBox="1"/>
          <p:nvPr/>
        </p:nvSpPr>
        <p:spPr>
          <a:xfrm>
            <a:off x="5686008" y="4323782"/>
            <a:ext cx="963725" cy="1107996"/>
          </a:xfrm>
          <a:prstGeom prst="rect">
            <a:avLst/>
          </a:prstGeom>
          <a:noFill/>
        </p:spPr>
        <p:txBody>
          <a:bodyPr wrap="none" rtlCol="0">
            <a:spAutoFit/>
          </a:bodyPr>
          <a:lstStyle/>
          <a:p>
            <a:r>
              <a:rPr lang="en-US" sz="6600" dirty="0" smtClean="0">
                <a:latin typeface="Franklin Gothic Demi Cond" panose="020B0706030402020204" pitchFamily="34" charset="0"/>
                <a:ea typeface="Segoe UI" pitchFamily="34" charset="0"/>
                <a:cs typeface="Segoe UI" pitchFamily="34" charset="0"/>
              </a:rPr>
              <a:t>Rx</a:t>
            </a:r>
            <a:endParaRPr lang="en-US" sz="6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2428919" y="5644844"/>
            <a:ext cx="7218217" cy="954107"/>
          </a:xfrm>
          <a:prstGeom prst="rect">
            <a:avLst/>
          </a:prstGeom>
          <a:noFill/>
        </p:spPr>
        <p:txBody>
          <a:bodyPr wrap="square" rtlCol="0">
            <a:spAutoFit/>
          </a:bodyPr>
          <a:lstStyle/>
          <a:p>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r>
              <a:rPr lang="en-US" sz="2800" dirty="0">
                <a:solidFill>
                  <a:schemeClr val="bg1">
                    <a:lumMod val="50000"/>
                  </a:schemeClr>
                </a:solidFill>
                <a:cs typeface="Consolas" panose="020B0609020204030204" pitchFamily="49" charset="0"/>
              </a:rPr>
              <a:t>github.com/Reactive-Extensions</a:t>
            </a:r>
          </a:p>
        </p:txBody>
      </p:sp>
    </p:spTree>
    <p:extLst>
      <p:ext uri="{BB962C8B-B14F-4D97-AF65-F5344CB8AC3E}">
        <p14:creationId xmlns:p14="http://schemas.microsoft.com/office/powerpoint/2010/main" val="60069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3C3C"/>
        </a:solidFill>
        <a:effectLst/>
      </p:bgPr>
    </p:bg>
    <p:spTree>
      <p:nvGrpSpPr>
        <p:cNvPr id="1" name=""/>
        <p:cNvGrpSpPr/>
        <p:nvPr/>
      </p:nvGrpSpPr>
      <p:grpSpPr>
        <a:xfrm>
          <a:off x="0" y="0"/>
          <a:ext cx="0" cy="0"/>
          <a:chOff x="0" y="0"/>
          <a:chExt cx="0" cy="0"/>
        </a:xfrm>
      </p:grpSpPr>
      <p:pic>
        <p:nvPicPr>
          <p:cNvPr id="2050" name="Picture 2" descr="http://2014.robotsconf.com/img/nav-logo-hor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803" y="2404089"/>
            <a:ext cx="5395198" cy="1306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4402" y="3710298"/>
            <a:ext cx="7619999" cy="1384995"/>
          </a:xfrm>
          <a:prstGeom prst="rect">
            <a:avLst/>
          </a:prstGeom>
          <a:noFill/>
        </p:spPr>
        <p:txBody>
          <a:bodyPr wrap="square" rtlCol="0">
            <a:spAutoFit/>
          </a:bodyPr>
          <a:lstStyle/>
          <a:p>
            <a:pPr algn="ctr"/>
            <a:r>
              <a:rPr lang="en-US" sz="2800" dirty="0">
                <a:solidFill>
                  <a:schemeClr val="bg1">
                    <a:lumMod val="95000"/>
                  </a:schemeClr>
                </a:solidFill>
              </a:rPr>
              <a:t>A Software </a:t>
            </a:r>
            <a:r>
              <a:rPr lang="en-US" sz="2800" dirty="0" smtClean="0">
                <a:solidFill>
                  <a:schemeClr val="bg1">
                    <a:lumMod val="95000"/>
                  </a:schemeClr>
                </a:solidFill>
              </a:rPr>
              <a:t>Developer’s </a:t>
            </a:r>
            <a:r>
              <a:rPr lang="en-US" sz="2800" dirty="0">
                <a:solidFill>
                  <a:schemeClr val="bg1">
                    <a:lumMod val="95000"/>
                  </a:schemeClr>
                </a:solidFill>
              </a:rPr>
              <a:t>Hardware </a:t>
            </a:r>
            <a:r>
              <a:rPr lang="en-US" sz="2800" dirty="0" smtClean="0">
                <a:solidFill>
                  <a:schemeClr val="bg1">
                    <a:lumMod val="95000"/>
                  </a:schemeClr>
                </a:solidFill>
              </a:rPr>
              <a:t>Conference</a:t>
            </a:r>
          </a:p>
          <a:p>
            <a:pPr algn="ctr"/>
            <a:r>
              <a:rPr lang="en-US" sz="2800" dirty="0" smtClean="0">
                <a:solidFill>
                  <a:schemeClr val="bg1">
                    <a:lumMod val="95000"/>
                  </a:schemeClr>
                </a:solidFill>
              </a:rPr>
              <a:t>December 6</a:t>
            </a:r>
            <a:r>
              <a:rPr lang="en-US" sz="2800" baseline="30000" dirty="0" smtClean="0">
                <a:solidFill>
                  <a:schemeClr val="bg1">
                    <a:lumMod val="95000"/>
                  </a:schemeClr>
                </a:solidFill>
              </a:rPr>
              <a:t>th</a:t>
            </a:r>
            <a:r>
              <a:rPr lang="en-US" sz="2800" dirty="0" smtClean="0">
                <a:solidFill>
                  <a:schemeClr val="bg1">
                    <a:lumMod val="95000"/>
                  </a:schemeClr>
                </a:solidFill>
              </a:rPr>
              <a:t> – 7</a:t>
            </a:r>
            <a:r>
              <a:rPr lang="en-US" sz="2800" baseline="30000" dirty="0" smtClean="0">
                <a:solidFill>
                  <a:schemeClr val="bg1">
                    <a:lumMod val="95000"/>
                  </a:schemeClr>
                </a:solidFill>
              </a:rPr>
              <a:t>th</a:t>
            </a:r>
            <a:r>
              <a:rPr lang="en-US" sz="2800" dirty="0" smtClean="0">
                <a:solidFill>
                  <a:schemeClr val="bg1">
                    <a:lumMod val="95000"/>
                  </a:schemeClr>
                </a:solidFill>
              </a:rPr>
              <a:t> 2014</a:t>
            </a:r>
          </a:p>
          <a:p>
            <a:pPr algn="ctr"/>
            <a:r>
              <a:rPr lang="en-US" sz="2800" u="sng" dirty="0" smtClean="0">
                <a:solidFill>
                  <a:schemeClr val="bg1">
                    <a:lumMod val="95000"/>
                  </a:schemeClr>
                </a:solidFill>
              </a:rPr>
              <a:t>http://robotsconf.com/</a:t>
            </a:r>
            <a:endParaRPr lang="en-US" sz="2800" u="sng" dirty="0">
              <a:solidFill>
                <a:schemeClr val="bg1">
                  <a:lumMod val="95000"/>
                </a:schemeClr>
              </a:solidFill>
            </a:endParaRPr>
          </a:p>
        </p:txBody>
      </p:sp>
    </p:spTree>
    <p:extLst>
      <p:ext uri="{BB962C8B-B14F-4D97-AF65-F5344CB8AC3E}">
        <p14:creationId xmlns:p14="http://schemas.microsoft.com/office/powerpoint/2010/main" val="7726602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Programming  is Annoying	</a:t>
            </a:r>
            <a:endParaRPr lang="hr-HR" dirty="0"/>
          </a:p>
        </p:txBody>
      </p:sp>
      <p:sp>
        <p:nvSpPr>
          <p:cNvPr id="4" name="Text Placeholder 2"/>
          <p:cNvSpPr>
            <a:spLocks noGrp="1"/>
          </p:cNvSpPr>
          <p:nvPr>
            <p:ph idx="1"/>
          </p:nvPr>
        </p:nvSpPr>
        <p:spPr>
          <a:xfrm>
            <a:off x="431371" y="1324708"/>
            <a:ext cx="11262398" cy="4852255"/>
          </a:xfrm>
        </p:spPr>
        <p:txBody>
          <a:bodyPr/>
          <a:lstStyle/>
          <a:p>
            <a:r>
              <a:rPr lang="en-US" sz="2800" dirty="0" smtClean="0"/>
              <a:t>Every library has a different way of doing </a:t>
            </a:r>
            <a:r>
              <a:rPr lang="en-US" sz="2800" dirty="0" err="1" smtClean="0"/>
              <a:t>async</a:t>
            </a:r>
            <a:r>
              <a:rPr lang="en-US" sz="2800" dirty="0" smtClean="0"/>
              <a:t>/events</a:t>
            </a:r>
          </a:p>
          <a:p>
            <a:pPr lvl="1"/>
            <a:r>
              <a:rPr lang="en-US" dirty="0" smtClean="0"/>
              <a:t>Callbacks are different from Promises, from events, </a:t>
            </a:r>
            <a:r>
              <a:rPr lang="en-US" dirty="0" err="1" smtClean="0"/>
              <a:t>etc</a:t>
            </a:r>
            <a:endParaRPr lang="en-US" dirty="0" smtClean="0"/>
          </a:p>
          <a:p>
            <a:pPr lvl="1"/>
            <a:r>
              <a:rPr lang="en-US" dirty="0" smtClean="0"/>
              <a:t>Each concept covers only part of the story</a:t>
            </a:r>
            <a:br>
              <a:rPr lang="en-US" dirty="0" smtClean="0"/>
            </a:br>
            <a:endParaRPr lang="en-US" dirty="0" smtClean="0"/>
          </a:p>
          <a:p>
            <a:r>
              <a:rPr lang="en-US" sz="2800" dirty="0" smtClean="0"/>
              <a:t>Wouldn’t it be great to have a unifying concept to generalize how we think about concurrent/reactive programming?</a:t>
            </a:r>
            <a:endParaRPr lang="en-US" sz="2800" dirty="0"/>
          </a:p>
        </p:txBody>
      </p:sp>
    </p:spTree>
    <p:extLst>
      <p:ext uri="{BB962C8B-B14F-4D97-AF65-F5344CB8AC3E}">
        <p14:creationId xmlns:p14="http://schemas.microsoft.com/office/powerpoint/2010/main" val="32103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11289</TotalTime>
  <Words>4903</Words>
  <Application>Microsoft Office PowerPoint</Application>
  <PresentationFormat>Widescreen</PresentationFormat>
  <Paragraphs>596</Paragraphs>
  <Slides>57</Slides>
  <Notes>53</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Arial</vt:lpstr>
      <vt:lpstr>Avenir Medium</vt:lpstr>
      <vt:lpstr>Calibri</vt:lpstr>
      <vt:lpstr>Consolas</vt:lpstr>
      <vt:lpstr>Franklin Gothic Demi</vt:lpstr>
      <vt:lpstr>Franklin Gothic Demi Cond</vt:lpstr>
      <vt:lpstr>Franklin Gothic Medium</vt:lpstr>
      <vt:lpstr>MS Shell Dlg 2</vt:lpstr>
      <vt:lpstr>Museo Sans 500</vt:lpstr>
      <vt:lpstr>Segoe UI</vt:lpstr>
      <vt:lpstr>Segoe UI Light</vt:lpstr>
      <vt:lpstr>Segoe UI Semibold</vt:lpstr>
      <vt:lpstr>Segoe WP</vt:lpstr>
      <vt:lpstr>Times New Roman</vt:lpstr>
      <vt:lpstr>Wingdings</vt:lpstr>
      <vt:lpstr>1_Office Theme</vt:lpstr>
      <vt:lpstr>Async and Streaming JS - Are we doing it WRONG?  </vt:lpstr>
      <vt:lpstr>Or "I thought I had a problem. I thought to myself, "I know, I'll solve it with callbacks and events!". have Now problems. two I </vt:lpstr>
      <vt:lpstr>PowerPoint Presentation</vt:lpstr>
      <vt:lpstr>PowerPoint Presentation</vt:lpstr>
      <vt:lpstr>Software Engineer Open Sourcerer @mattpodwysocki github.com/mattpodwysocki</vt:lpstr>
      <vt:lpstr>PowerPoint Presentation</vt:lpstr>
      <vt:lpstr>PowerPoint Presentation</vt:lpstr>
      <vt:lpstr>PowerPoint Presentation</vt:lpstr>
      <vt:lpstr>Asynchronous Programming  is Annoying </vt:lpstr>
      <vt:lpstr>We choose to go to solve asynchronous programming and do the other things, not because they are easy, but because they are hard</vt:lpstr>
      <vt:lpstr>Callback Hell</vt:lpstr>
      <vt:lpstr>PowerPoint Presentation</vt:lpstr>
      <vt:lpstr>PowerPoint Presentation</vt:lpstr>
      <vt:lpstr>PowerPoint Presentation</vt:lpstr>
      <vt:lpstr>The Asynchronous Programming Landscape</vt:lpstr>
      <vt:lpstr>Event Code Sample</vt:lpstr>
      <vt:lpstr>PowerPoint Presentation</vt:lpstr>
      <vt:lpstr>Querying UI Events</vt:lpstr>
      <vt:lpstr>Querying UI Events</vt:lpstr>
      <vt:lpstr>Querying UI Events</vt:lpstr>
      <vt:lpstr>Reactive Manifesto http://www.reactivemanifesto.org</vt:lpstr>
      <vt:lpstr>First-Class Events Objects to the rescue</vt:lpstr>
      <vt:lpstr>F R P</vt:lpstr>
      <vt:lpstr>Not to be confused with FRP</vt:lpstr>
      <vt:lpstr>C S P</vt:lpstr>
      <vt:lpstr>CSP</vt:lpstr>
      <vt:lpstr>PowerPoint Presentation</vt:lpstr>
      <vt:lpstr>A Glimpse into the Future - RxJS and Generators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Real-time is everywhere…</vt:lpstr>
      <vt:lpstr>Top-rated Movies Collection</vt:lpstr>
      <vt:lpstr>PowerPoint Presentation</vt:lpstr>
      <vt:lpstr>Mouse Drags Collection</vt:lpstr>
      <vt:lpstr>Ordinary Interactive Programming</vt:lpstr>
      <vt:lpstr>That was the iterator pattern</vt:lpstr>
      <vt:lpstr>Making it push-based</vt:lpstr>
      <vt:lpstr>Rx Grammar Police</vt:lpstr>
      <vt:lpstr>Observables are awaitable…</vt:lpstr>
      <vt:lpstr>PowerPoint Presentation</vt:lpstr>
      <vt:lpstr>Observables are more powerful…</vt:lpstr>
      <vt:lpstr>Marble diagram: filter</vt:lpstr>
      <vt:lpstr>Marble diagram: map</vt:lpstr>
      <vt:lpstr>Marble diagram: delay</vt:lpstr>
      <vt:lpstr>OnNext: Drag and Drop</vt:lpstr>
      <vt:lpstr>Composing Events and Promises</vt:lpstr>
      <vt:lpstr>Composing Events and Promises</vt:lpstr>
      <vt:lpstr>Testing concurrent code: made easy!</vt:lpstr>
      <vt:lpstr>Client: Polling for Row Updates </vt:lpstr>
      <vt:lpstr>Server: Retrieving Social Row </vt:lpstr>
      <vt:lpstr>PowerPoint Presentation</vt:lpstr>
      <vt:lpstr>OnCompleted: Rx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411</cp:revision>
  <dcterms:created xsi:type="dcterms:W3CDTF">2013-09-10T21:26:31Z</dcterms:created>
  <dcterms:modified xsi:type="dcterms:W3CDTF">2014-09-11T16:08:06Z</dcterms:modified>
</cp:coreProperties>
</file>